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259" r:id="rId5"/>
    <p:sldId id="263" r:id="rId6"/>
    <p:sldId id="260" r:id="rId7"/>
    <p:sldId id="270" r:id="rId8"/>
    <p:sldId id="264" r:id="rId9"/>
    <p:sldId id="266" r:id="rId10"/>
    <p:sldId id="265" r:id="rId11"/>
    <p:sldId id="267" r:id="rId12"/>
    <p:sldId id="268"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ON, Christel (DJEPVA/DISI)" initials="LC(" lastIdx="3" clrIdx="0">
    <p:extLst>
      <p:ext uri="{19B8F6BF-5375-455C-9EA6-DF929625EA0E}">
        <p15:presenceInfo xmlns:p15="http://schemas.microsoft.com/office/powerpoint/2012/main" userId="S-1-5-21-27022435-3177379373-3347635678-20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3"/>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65" autoAdjust="0"/>
  </p:normalViewPr>
  <p:slideViewPr>
    <p:cSldViewPr snapToGrid="0">
      <p:cViewPr varScale="1">
        <p:scale>
          <a:sx n="105" d="100"/>
          <a:sy n="105"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92252-31B1-4B53-BDEF-E31F575F3D40}" type="datetimeFigureOut">
              <a:rPr lang="fr-FR" smtClean="0"/>
              <a:t>18/01/2021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3BD4F-5A86-4C73-BC82-03A61351EADA}" type="slidenum">
              <a:rPr lang="fr-FR" smtClean="0"/>
              <a:t>‹N°›</a:t>
            </a:fld>
            <a:endParaRPr lang="fr-FR"/>
          </a:p>
        </p:txBody>
      </p:sp>
    </p:spTree>
    <p:extLst>
      <p:ext uri="{BB962C8B-B14F-4D97-AF65-F5344CB8AC3E}">
        <p14:creationId xmlns:p14="http://schemas.microsoft.com/office/powerpoint/2010/main" val="405134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EA5CDAA-96D4-4197-93F5-7B79DEE968CD}"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
        <p:nvSpPr>
          <p:cNvPr id="7" name="Google Shape;16;p28"/>
          <p:cNvSpPr/>
          <p:nvPr userDrawn="1"/>
        </p:nvSpPr>
        <p:spPr>
          <a:xfrm>
            <a:off x="0" y="1030800"/>
            <a:ext cx="12192000" cy="5827200"/>
          </a:xfrm>
          <a:prstGeom prst="rect">
            <a:avLst/>
          </a:prstGeom>
          <a:solidFill>
            <a:srgbClr val="3127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8" name="Google Shape;410;p3" descr="Service National Universel"/>
          <p:cNvPicPr preferRelativeResize="0"/>
          <p:nvPr userDrawn="1"/>
        </p:nvPicPr>
        <p:blipFill rotWithShape="1">
          <a:blip r:embed="rId2">
            <a:alphaModFix/>
          </a:blip>
          <a:srcRect/>
          <a:stretch/>
        </p:blipFill>
        <p:spPr>
          <a:xfrm>
            <a:off x="1638748" y="131744"/>
            <a:ext cx="758700" cy="758700"/>
          </a:xfrm>
          <a:prstGeom prst="ellipse">
            <a:avLst/>
          </a:prstGeom>
          <a:noFill/>
          <a:ln>
            <a:noFill/>
          </a:ln>
        </p:spPr>
      </p:pic>
      <p:pic>
        <p:nvPicPr>
          <p:cNvPr id="10" name="Image 9"/>
          <p:cNvPicPr>
            <a:picLocks noChangeAspect="1"/>
          </p:cNvPicPr>
          <p:nvPr userDrawn="1"/>
        </p:nvPicPr>
        <p:blipFill>
          <a:blip r:embed="rId3"/>
          <a:stretch>
            <a:fillRect/>
          </a:stretch>
        </p:blipFill>
        <p:spPr>
          <a:xfrm>
            <a:off x="209463" y="46912"/>
            <a:ext cx="1089048" cy="907540"/>
          </a:xfrm>
          <a:prstGeom prst="rect">
            <a:avLst/>
          </a:prstGeom>
        </p:spPr>
      </p:pic>
    </p:spTree>
    <p:extLst>
      <p:ext uri="{BB962C8B-B14F-4D97-AF65-F5344CB8AC3E}">
        <p14:creationId xmlns:p14="http://schemas.microsoft.com/office/powerpoint/2010/main" val="26244415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4FF64A-0AE7-4BF6-A026-7BC7080DAD9A}"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359189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3F1211-78E5-48F5-B211-E09578AD6003}"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32369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578044-0C99-41AF-818A-B75CCBE026C5}"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
        <p:nvSpPr>
          <p:cNvPr id="7" name="Google Shape;16;p28"/>
          <p:cNvSpPr/>
          <p:nvPr userDrawn="1"/>
        </p:nvSpPr>
        <p:spPr>
          <a:xfrm>
            <a:off x="0" y="1030800"/>
            <a:ext cx="12192000" cy="5827200"/>
          </a:xfrm>
          <a:prstGeom prst="rect">
            <a:avLst/>
          </a:prstGeom>
          <a:solidFill>
            <a:srgbClr val="3127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6678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BF3A7EB-BBEC-43AB-8903-35B1BA8205EA}" type="datetime1">
              <a:rPr lang="fr-FR" smtClean="0"/>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‹N°›</a:t>
            </a:fld>
            <a:endParaRPr lang="fr-FR"/>
          </a:p>
        </p:txBody>
      </p:sp>
      <p:sp>
        <p:nvSpPr>
          <p:cNvPr id="7" name="Rectangle 6"/>
          <p:cNvSpPr/>
          <p:nvPr userDrawn="1"/>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2053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5FE2B99-669F-4311-900D-366A2BF5FBDB}" type="datetime1">
              <a:rPr lang="fr-FR" smtClean="0"/>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317276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4AE12A-DFAA-41D9-95D6-98F2C2676DAD}" type="datetime1">
              <a:rPr lang="fr-FR" smtClean="0"/>
              <a:t>18/01/2021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73714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6B42990-104C-48CF-BD5E-C62360D9322F}" type="datetime1">
              <a:rPr lang="fr-FR" smtClean="0"/>
              <a:t>18/01/2021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408243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FE9E1B-5105-480C-8E34-858AB1D33931}" type="datetime1">
              <a:rPr lang="fr-FR" smtClean="0"/>
              <a:t>18/01/2021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54597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E64FFA8-6BF9-4350-8B6D-B050CA69A097}" type="datetime1">
              <a:rPr lang="fr-FR" smtClean="0"/>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150428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F2B10FE-A5B6-4088-82F8-F1E2383747D6}" type="datetime1">
              <a:rPr lang="fr-FR" smtClean="0"/>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0FB9C7-8F98-42B8-BD1F-E710C162C331}" type="slidenum">
              <a:rPr lang="fr-FR" smtClean="0"/>
              <a:t>‹N°›</a:t>
            </a:fld>
            <a:endParaRPr lang="fr-FR"/>
          </a:p>
        </p:txBody>
      </p:sp>
    </p:spTree>
    <p:extLst>
      <p:ext uri="{BB962C8B-B14F-4D97-AF65-F5344CB8AC3E}">
        <p14:creationId xmlns:p14="http://schemas.microsoft.com/office/powerpoint/2010/main" val="241832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CF25C-FFD9-450A-A254-2BB5E118AA52}" type="datetime1">
              <a:rPr lang="fr-FR" smtClean="0"/>
              <a:t>18/01/2021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FB9C7-8F98-42B8-BD1F-E710C162C331}" type="slidenum">
              <a:rPr lang="fr-FR" smtClean="0"/>
              <a:t>‹N°›</a:t>
            </a:fld>
            <a:endParaRPr lang="fr-FR"/>
          </a:p>
        </p:txBody>
      </p:sp>
    </p:spTree>
    <p:extLst>
      <p:ext uri="{BB962C8B-B14F-4D97-AF65-F5344CB8AC3E}">
        <p14:creationId xmlns:p14="http://schemas.microsoft.com/office/powerpoint/2010/main" val="50745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nu.gouv.fr/"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rE-8fe9xPDo"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3mOpBhQCeV4"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s://www.youtube.com/watch?v=ABboKKTpFp4" TargetMode="External"/><Relationship Id="rId1" Type="http://schemas.openxmlformats.org/officeDocument/2006/relationships/slideLayout" Target="../slideLayouts/slideLayout2.xml"/><Relationship Id="rId6" Type="http://schemas.openxmlformats.org/officeDocument/2006/relationships/hyperlink" Target="https://www.youtube.com/watch?v=VbjJIwIVGB4" TargetMode="External"/><Relationship Id="rId5" Type="http://schemas.openxmlformats.org/officeDocument/2006/relationships/image" Target="../media/image14.png"/><Relationship Id="rId4" Type="http://schemas.openxmlformats.org/officeDocument/2006/relationships/hyperlink" Target="https://www.youtube.com/watch?v=rsCuBOxb814"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19350" y="2496266"/>
            <a:ext cx="8139667" cy="2420290"/>
          </a:xfrm>
          <a:prstGeom prst="rect">
            <a:avLst/>
          </a:prstGeom>
        </p:spPr>
      </p:pic>
      <p:sp>
        <p:nvSpPr>
          <p:cNvPr id="3" name="Espace réservé du numéro de diapositive 2"/>
          <p:cNvSpPr>
            <a:spLocks noGrp="1"/>
          </p:cNvSpPr>
          <p:nvPr>
            <p:ph type="sldNum" sz="quarter" idx="12"/>
          </p:nvPr>
        </p:nvSpPr>
        <p:spPr/>
        <p:txBody>
          <a:bodyPr/>
          <a:lstStyle/>
          <a:p>
            <a:fld id="{D50FB9C7-8F98-42B8-BD1F-E710C162C331}" type="slidenum">
              <a:rPr lang="fr-FR" smtClean="0"/>
              <a:t>1</a:t>
            </a:fld>
            <a:endParaRPr lang="fr-FR"/>
          </a:p>
        </p:txBody>
      </p:sp>
    </p:spTree>
    <p:extLst>
      <p:ext uri="{BB962C8B-B14F-4D97-AF65-F5344CB8AC3E}">
        <p14:creationId xmlns:p14="http://schemas.microsoft.com/office/powerpoint/2010/main" val="226658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lvl="0">
              <a:buClr>
                <a:srgbClr val="000000"/>
              </a:buClr>
              <a:buSzPts val="3200"/>
            </a:pPr>
            <a:r>
              <a:rPr lang="fr-FR" sz="3200" b="1" dirty="0" smtClean="0">
                <a:solidFill>
                  <a:srgbClr val="312783"/>
                </a:solidFill>
                <a:latin typeface="Marianne" panose="02000000000000000000"/>
                <a:ea typeface="Arial"/>
                <a:cs typeface="Arial"/>
                <a:sym typeface="Arial"/>
              </a:rPr>
              <a:t>Comment ça marche une MIG ?</a:t>
            </a:r>
            <a:endParaRPr sz="1400" b="0" i="0" u="none" strike="noStrike" cap="none" dirty="0">
              <a:solidFill>
                <a:srgbClr val="31278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2" name="Rectangle 1"/>
          <p:cNvSpPr/>
          <p:nvPr/>
        </p:nvSpPr>
        <p:spPr>
          <a:xfrm>
            <a:off x="826008" y="1256958"/>
            <a:ext cx="11033760" cy="923330"/>
          </a:xfrm>
          <a:prstGeom prst="rect">
            <a:avLst/>
          </a:prstGeom>
        </p:spPr>
        <p:txBody>
          <a:bodyPr wrap="square">
            <a:spAutoFit/>
          </a:bodyPr>
          <a:lstStyle/>
          <a:p>
            <a:r>
              <a:rPr lang="fr-FR" dirty="0">
                <a:latin typeface="Marianne"/>
              </a:rPr>
              <a:t>Une fois le séjour de cohésion réalisé, chaque volontaire effectue, près de chez lui, une mission d’intérêt général. Chaque département propose plusieurs missions que les jeunes peuvent découvrir et auxquelles ils peuvent candidater.</a:t>
            </a:r>
          </a:p>
        </p:txBody>
      </p:sp>
      <p:sp>
        <p:nvSpPr>
          <p:cNvPr id="3" name="Espace réservé du numéro de diapositive 2"/>
          <p:cNvSpPr>
            <a:spLocks noGrp="1"/>
          </p:cNvSpPr>
          <p:nvPr>
            <p:ph type="sldNum" sz="quarter" idx="12"/>
          </p:nvPr>
        </p:nvSpPr>
        <p:spPr/>
        <p:txBody>
          <a:bodyPr/>
          <a:lstStyle/>
          <a:p>
            <a:fld id="{D50FB9C7-8F98-42B8-BD1F-E710C162C331}" type="slidenum">
              <a:rPr lang="fr-FR" smtClean="0"/>
              <a:t>10</a:t>
            </a:fld>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726" y="2234565"/>
            <a:ext cx="6254242" cy="4067507"/>
          </a:xfrm>
          <a:prstGeom prst="rect">
            <a:avLst/>
          </a:prstGeom>
        </p:spPr>
      </p:pic>
    </p:spTree>
    <p:extLst>
      <p:ext uri="{BB962C8B-B14F-4D97-AF65-F5344CB8AC3E}">
        <p14:creationId xmlns:p14="http://schemas.microsoft.com/office/powerpoint/2010/main" val="3582273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3" name="Image 2"/>
          <p:cNvPicPr>
            <a:picLocks noChangeAspect="1"/>
          </p:cNvPicPr>
          <p:nvPr/>
        </p:nvPicPr>
        <p:blipFill>
          <a:blip r:embed="rId2"/>
          <a:stretch>
            <a:fillRect/>
          </a:stretch>
        </p:blipFill>
        <p:spPr>
          <a:xfrm>
            <a:off x="6876767" y="1607620"/>
            <a:ext cx="2200582" cy="447737"/>
          </a:xfrm>
          <a:prstGeom prst="rect">
            <a:avLst/>
          </a:prstGeom>
        </p:spPr>
      </p:pic>
      <p:sp>
        <p:nvSpPr>
          <p:cNvPr id="10" name="ZoneTexte 9"/>
          <p:cNvSpPr txBox="1"/>
          <p:nvPr/>
        </p:nvSpPr>
        <p:spPr>
          <a:xfrm>
            <a:off x="6876767" y="2182747"/>
            <a:ext cx="3262175" cy="1569660"/>
          </a:xfrm>
          <a:prstGeom prst="rect">
            <a:avLst/>
          </a:prstGeom>
        </p:spPr>
        <p:txBody>
          <a:bodyPr wrap="square">
            <a:spAutoFit/>
          </a:bodyPr>
          <a:lstStyle>
            <a:defPPr>
              <a:defRPr lang="fr-FR"/>
            </a:defPPr>
            <a:lvl1pPr>
              <a:defRPr sz="1200">
                <a:latin typeface="Marianne-Regular" panose="02000000000000000000" pitchFamily="50" charset="0"/>
              </a:defRPr>
            </a:lvl1pPr>
          </a:lstStyle>
          <a:p>
            <a:r>
              <a:rPr lang="fr-FR" b="1" dirty="0" smtClean="0">
                <a:latin typeface="Marianne" panose="02000000000000000000" pitchFamily="50" charset="0"/>
              </a:rPr>
              <a:t>Vous découvrez </a:t>
            </a:r>
            <a:r>
              <a:rPr lang="fr-FR" b="1" dirty="0">
                <a:latin typeface="Marianne" panose="02000000000000000000" pitchFamily="50" charset="0"/>
              </a:rPr>
              <a:t>les différents types de</a:t>
            </a:r>
          </a:p>
          <a:p>
            <a:r>
              <a:rPr lang="fr-FR" b="1" dirty="0">
                <a:latin typeface="Marianne" panose="02000000000000000000" pitchFamily="50" charset="0"/>
              </a:rPr>
              <a:t>missions pendant </a:t>
            </a:r>
            <a:r>
              <a:rPr lang="fr-FR" b="1" dirty="0" smtClean="0">
                <a:latin typeface="Marianne" panose="02000000000000000000" pitchFamily="50" charset="0"/>
              </a:rPr>
              <a:t>le </a:t>
            </a:r>
            <a:r>
              <a:rPr lang="fr-FR" b="1" dirty="0">
                <a:latin typeface="Marianne" panose="02000000000000000000" pitchFamily="50" charset="0"/>
              </a:rPr>
              <a:t>séjour de cohésion,</a:t>
            </a:r>
          </a:p>
          <a:p>
            <a:r>
              <a:rPr lang="fr-FR" b="1" dirty="0">
                <a:latin typeface="Marianne" panose="02000000000000000000" pitchFamily="50" charset="0"/>
              </a:rPr>
              <a:t>dans le cadre de la thématique</a:t>
            </a:r>
          </a:p>
          <a:p>
            <a:r>
              <a:rPr lang="fr-FR" b="1" dirty="0">
                <a:latin typeface="Marianne" panose="02000000000000000000" pitchFamily="50" charset="0"/>
              </a:rPr>
              <a:t>« Découverte de l’engagement » et de la</a:t>
            </a:r>
          </a:p>
          <a:p>
            <a:r>
              <a:rPr lang="fr-FR" b="1" dirty="0">
                <a:latin typeface="Marianne" panose="02000000000000000000" pitchFamily="50" charset="0"/>
              </a:rPr>
              <a:t>vie quotidienne des maisonnées.</a:t>
            </a:r>
          </a:p>
          <a:p>
            <a:r>
              <a:rPr lang="fr-FR" b="1" dirty="0">
                <a:latin typeface="Marianne" panose="02000000000000000000" pitchFamily="50" charset="0"/>
              </a:rPr>
              <a:t>Des forums et des rencontres avec des</a:t>
            </a:r>
          </a:p>
          <a:p>
            <a:r>
              <a:rPr lang="fr-FR" b="1" dirty="0">
                <a:latin typeface="Marianne" panose="02000000000000000000" pitchFamily="50" charset="0"/>
              </a:rPr>
              <a:t>bénévoles sont aussi organisés pendant</a:t>
            </a:r>
          </a:p>
          <a:p>
            <a:r>
              <a:rPr lang="fr-FR" b="1" dirty="0">
                <a:latin typeface="Marianne" panose="02000000000000000000" pitchFamily="50" charset="0"/>
              </a:rPr>
              <a:t>le séjour.</a:t>
            </a:r>
          </a:p>
        </p:txBody>
      </p:sp>
      <p:pic>
        <p:nvPicPr>
          <p:cNvPr id="11" name="Image 10"/>
          <p:cNvPicPr>
            <a:picLocks noChangeAspect="1"/>
          </p:cNvPicPr>
          <p:nvPr/>
        </p:nvPicPr>
        <p:blipFill>
          <a:blip r:embed="rId3"/>
          <a:stretch>
            <a:fillRect/>
          </a:stretch>
        </p:blipFill>
        <p:spPr>
          <a:xfrm>
            <a:off x="3519850" y="3729070"/>
            <a:ext cx="2457793" cy="400106"/>
          </a:xfrm>
          <a:prstGeom prst="rect">
            <a:avLst/>
          </a:prstGeom>
        </p:spPr>
      </p:pic>
      <p:sp>
        <p:nvSpPr>
          <p:cNvPr id="12" name="ZoneTexte 11"/>
          <p:cNvSpPr txBox="1"/>
          <p:nvPr/>
        </p:nvSpPr>
        <p:spPr>
          <a:xfrm>
            <a:off x="3279549" y="4277705"/>
            <a:ext cx="3350341" cy="1384995"/>
          </a:xfrm>
          <a:prstGeom prst="rect">
            <a:avLst/>
          </a:prstGeom>
        </p:spPr>
        <p:txBody>
          <a:bodyPr wrap="square">
            <a:spAutoFit/>
          </a:bodyPr>
          <a:lstStyle>
            <a:defPPr>
              <a:defRPr lang="fr-FR"/>
            </a:defPPr>
            <a:lvl1pPr>
              <a:defRPr sz="1200">
                <a:latin typeface="Marianne-Regular" panose="02000000000000000000" pitchFamily="50" charset="0"/>
              </a:defRPr>
            </a:lvl1pPr>
          </a:lstStyle>
          <a:p>
            <a:r>
              <a:rPr lang="fr-FR" b="1" dirty="0">
                <a:latin typeface="Marianne" panose="02000000000000000000" pitchFamily="50" charset="0"/>
              </a:rPr>
              <a:t>Après le séjour de cohésion, </a:t>
            </a:r>
            <a:r>
              <a:rPr lang="fr-FR" b="1" dirty="0" smtClean="0">
                <a:latin typeface="Marianne" panose="02000000000000000000" pitchFamily="50" charset="0"/>
              </a:rPr>
              <a:t>vous avez accès à toutes </a:t>
            </a:r>
            <a:r>
              <a:rPr lang="fr-FR" b="1" dirty="0">
                <a:latin typeface="Marianne" panose="02000000000000000000" pitchFamily="50" charset="0"/>
              </a:rPr>
              <a:t>les missions proposées dans </a:t>
            </a:r>
            <a:r>
              <a:rPr lang="fr-FR" b="1" dirty="0" smtClean="0">
                <a:latin typeface="Marianne" panose="02000000000000000000" pitchFamily="50" charset="0"/>
              </a:rPr>
              <a:t>votre département </a:t>
            </a:r>
            <a:r>
              <a:rPr lang="fr-FR" b="1" dirty="0">
                <a:latin typeface="Marianne" panose="02000000000000000000" pitchFamily="50" charset="0"/>
              </a:rPr>
              <a:t>sur </a:t>
            </a:r>
            <a:r>
              <a:rPr lang="fr-FR" b="1" dirty="0" smtClean="0">
                <a:latin typeface="Marianne" panose="02000000000000000000" pitchFamily="50" charset="0"/>
              </a:rPr>
              <a:t>votre espace volontaire. Vous pourrez alors </a:t>
            </a:r>
            <a:r>
              <a:rPr lang="fr-FR" b="1" dirty="0">
                <a:latin typeface="Marianne" panose="02000000000000000000" pitchFamily="50" charset="0"/>
              </a:rPr>
              <a:t>candidater à celles qui </a:t>
            </a:r>
            <a:r>
              <a:rPr lang="fr-FR" b="1" dirty="0" smtClean="0">
                <a:latin typeface="Marianne" panose="02000000000000000000" pitchFamily="50" charset="0"/>
              </a:rPr>
              <a:t>vous intéressent et </a:t>
            </a:r>
            <a:r>
              <a:rPr lang="fr-FR" b="1" dirty="0">
                <a:latin typeface="Marianne" panose="02000000000000000000" pitchFamily="50" charset="0"/>
              </a:rPr>
              <a:t>échanger avec les </a:t>
            </a:r>
            <a:r>
              <a:rPr lang="fr-FR" b="1" dirty="0" smtClean="0">
                <a:latin typeface="Marianne" panose="02000000000000000000" pitchFamily="50" charset="0"/>
              </a:rPr>
              <a:t>responsables des </a:t>
            </a:r>
            <a:r>
              <a:rPr lang="fr-FR" b="1" dirty="0">
                <a:latin typeface="Marianne" panose="02000000000000000000" pitchFamily="50" charset="0"/>
              </a:rPr>
              <a:t>structures d’accueil.</a:t>
            </a:r>
          </a:p>
        </p:txBody>
      </p:sp>
      <p:pic>
        <p:nvPicPr>
          <p:cNvPr id="13" name="Image 12"/>
          <p:cNvPicPr>
            <a:picLocks noChangeAspect="1"/>
          </p:cNvPicPr>
          <p:nvPr/>
        </p:nvPicPr>
        <p:blipFill>
          <a:blip r:embed="rId4"/>
          <a:stretch>
            <a:fillRect/>
          </a:stretch>
        </p:blipFill>
        <p:spPr>
          <a:xfrm>
            <a:off x="1385952" y="1540935"/>
            <a:ext cx="2133898" cy="514422"/>
          </a:xfrm>
          <a:prstGeom prst="rect">
            <a:avLst/>
          </a:prstGeom>
        </p:spPr>
      </p:pic>
      <p:sp>
        <p:nvSpPr>
          <p:cNvPr id="14" name="Rectangle 13"/>
          <p:cNvSpPr/>
          <p:nvPr/>
        </p:nvSpPr>
        <p:spPr>
          <a:xfrm>
            <a:off x="1118306" y="2214518"/>
            <a:ext cx="3265528" cy="1200329"/>
          </a:xfrm>
          <a:prstGeom prst="rect">
            <a:avLst/>
          </a:prstGeom>
        </p:spPr>
        <p:txBody>
          <a:bodyPr wrap="square">
            <a:spAutoFit/>
          </a:bodyPr>
          <a:lstStyle/>
          <a:p>
            <a:r>
              <a:rPr lang="fr-FR" sz="1200" b="1" dirty="0">
                <a:latin typeface="Marianne" panose="02000000000000000000" pitchFamily="50" charset="0"/>
              </a:rPr>
              <a:t>La MIG est réalisée dans l’année qui suit</a:t>
            </a:r>
          </a:p>
          <a:p>
            <a:r>
              <a:rPr lang="fr-FR" sz="1200" b="1" dirty="0">
                <a:latin typeface="Marianne" panose="02000000000000000000" pitchFamily="50" charset="0"/>
              </a:rPr>
              <a:t>le séjour de cohésion, hors temps</a:t>
            </a:r>
          </a:p>
          <a:p>
            <a:r>
              <a:rPr lang="fr-FR" sz="1200" b="1" dirty="0">
                <a:latin typeface="Marianne" panose="02000000000000000000" pitchFamily="50" charset="0"/>
              </a:rPr>
              <a:t>scolaire. Elle peut être réalisée pendant</a:t>
            </a:r>
          </a:p>
          <a:p>
            <a:r>
              <a:rPr lang="fr-FR" sz="1200" b="1" dirty="0">
                <a:latin typeface="Marianne" panose="02000000000000000000" pitchFamily="50" charset="0"/>
              </a:rPr>
              <a:t>les vacances ou non, de manière continue</a:t>
            </a:r>
          </a:p>
          <a:p>
            <a:r>
              <a:rPr lang="fr-FR" sz="1200" b="1" dirty="0">
                <a:latin typeface="Marianne" panose="02000000000000000000" pitchFamily="50" charset="0"/>
              </a:rPr>
              <a:t>ou non, c’est un accord avec la structure</a:t>
            </a:r>
          </a:p>
          <a:p>
            <a:r>
              <a:rPr lang="fr-FR" sz="1200" b="1" dirty="0">
                <a:latin typeface="Marianne" panose="02000000000000000000" pitchFamily="50" charset="0"/>
              </a:rPr>
              <a:t>d’accueil.</a:t>
            </a:r>
          </a:p>
        </p:txBody>
      </p:sp>
      <p:sp>
        <p:nvSpPr>
          <p:cNvPr id="16"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lvl="0">
              <a:buClr>
                <a:srgbClr val="000000"/>
              </a:buClr>
              <a:buSzPts val="3200"/>
            </a:pPr>
            <a:r>
              <a:rPr lang="fr-FR" sz="3200" b="1" dirty="0" smtClean="0">
                <a:solidFill>
                  <a:srgbClr val="312783"/>
                </a:solidFill>
                <a:latin typeface="Marianne" panose="02000000000000000000"/>
                <a:ea typeface="Arial"/>
                <a:cs typeface="Arial"/>
                <a:sym typeface="Arial"/>
              </a:rPr>
              <a:t>Questions-réponses sur les MIG</a:t>
            </a:r>
            <a:endParaRPr sz="1400" b="0" i="0" u="none" strike="noStrike" cap="none" dirty="0">
              <a:solidFill>
                <a:srgbClr val="312783"/>
              </a:solidFill>
              <a:latin typeface="Marianne" panose="02000000000000000000"/>
              <a:ea typeface="Arial"/>
              <a:cs typeface="Arial"/>
              <a:sym typeface="Arial"/>
            </a:endParaRP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11</a:t>
            </a:fld>
            <a:endParaRPr lang="fr-FR"/>
          </a:p>
        </p:txBody>
      </p:sp>
    </p:spTree>
    <p:extLst>
      <p:ext uri="{BB962C8B-B14F-4D97-AF65-F5344CB8AC3E}">
        <p14:creationId xmlns:p14="http://schemas.microsoft.com/office/powerpoint/2010/main" val="189770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406;p3"/>
          <p:cNvSpPr/>
          <p:nvPr/>
        </p:nvSpPr>
        <p:spPr>
          <a:xfrm>
            <a:off x="907034" y="300225"/>
            <a:ext cx="10504677"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dirty="0" smtClean="0">
                <a:solidFill>
                  <a:srgbClr val="312783"/>
                </a:solidFill>
                <a:latin typeface="Marianne" panose="02000000000000000000"/>
                <a:ea typeface="Arial"/>
                <a:cs typeface="Arial"/>
                <a:sym typeface="Arial"/>
              </a:rPr>
              <a:t>Etape 3 : l’engagement volontaire </a:t>
            </a:r>
            <a:r>
              <a:rPr lang="fr-FR" sz="1200" b="1" i="1" dirty="0" smtClean="0">
                <a:solidFill>
                  <a:srgbClr val="E30613"/>
                </a:solidFill>
                <a:latin typeface="Marianne" panose="02000000000000000000"/>
                <a:ea typeface="Arial"/>
                <a:cs typeface="Arial"/>
                <a:sym typeface="Arial"/>
              </a:rPr>
              <a:t>non obligatoire dans le parcours</a:t>
            </a:r>
            <a:endParaRPr sz="1200" b="0" i="1" u="none" strike="noStrike" cap="none" dirty="0">
              <a:solidFill>
                <a:srgbClr val="E3061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2" name="Rectangle 1"/>
          <p:cNvSpPr/>
          <p:nvPr/>
        </p:nvSpPr>
        <p:spPr>
          <a:xfrm>
            <a:off x="835152" y="1206602"/>
            <a:ext cx="10704576" cy="923330"/>
          </a:xfrm>
          <a:prstGeom prst="rect">
            <a:avLst/>
          </a:prstGeom>
        </p:spPr>
        <p:txBody>
          <a:bodyPr wrap="square">
            <a:spAutoFit/>
          </a:bodyPr>
          <a:lstStyle/>
          <a:p>
            <a:r>
              <a:rPr lang="fr-FR" dirty="0">
                <a:latin typeface="Marianne"/>
              </a:rPr>
              <a:t>À l'issue de la mission d'intérêt général, chaque volontaire peut s'engager et participer au renforcement d'une société fraternelle et solidaire en rejoignant les formes d'engagement existantes, comme le Service civique ou les réserves (par exemple la réserve civique).</a:t>
            </a:r>
          </a:p>
        </p:txBody>
      </p:sp>
      <p:pic>
        <p:nvPicPr>
          <p:cNvPr id="6" name="Image 5"/>
          <p:cNvPicPr>
            <a:picLocks noChangeAspect="1"/>
          </p:cNvPicPr>
          <p:nvPr/>
        </p:nvPicPr>
        <p:blipFill>
          <a:blip r:embed="rId2"/>
          <a:stretch>
            <a:fillRect/>
          </a:stretch>
        </p:blipFill>
        <p:spPr>
          <a:xfrm>
            <a:off x="2255423" y="2571228"/>
            <a:ext cx="7417387" cy="2995881"/>
          </a:xfrm>
          <a:prstGeom prst="rect">
            <a:avLst/>
          </a:prstGeom>
        </p:spPr>
      </p:pic>
      <p:sp>
        <p:nvSpPr>
          <p:cNvPr id="3" name="Espace réservé du numéro de diapositive 2"/>
          <p:cNvSpPr>
            <a:spLocks noGrp="1"/>
          </p:cNvSpPr>
          <p:nvPr>
            <p:ph type="sldNum" sz="quarter" idx="12"/>
          </p:nvPr>
        </p:nvSpPr>
        <p:spPr/>
        <p:txBody>
          <a:bodyPr/>
          <a:lstStyle/>
          <a:p>
            <a:fld id="{D50FB9C7-8F98-42B8-BD1F-E710C162C331}" type="slidenum">
              <a:rPr lang="fr-FR" smtClean="0"/>
              <a:t>12</a:t>
            </a:fld>
            <a:endParaRPr lang="fr-FR"/>
          </a:p>
        </p:txBody>
      </p:sp>
    </p:spTree>
    <p:extLst>
      <p:ext uri="{BB962C8B-B14F-4D97-AF65-F5344CB8AC3E}">
        <p14:creationId xmlns:p14="http://schemas.microsoft.com/office/powerpoint/2010/main" val="3686423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87C9B85D-7D84-834C-B452-BB5B495429F1}"/>
              </a:ext>
            </a:extLst>
          </p:cNvPr>
          <p:cNvSpPr txBox="1">
            <a:spLocks/>
          </p:cNvSpPr>
          <p:nvPr/>
        </p:nvSpPr>
        <p:spPr>
          <a:xfrm>
            <a:off x="6025676" y="1442572"/>
            <a:ext cx="5513832" cy="17457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4400" dirty="0" smtClean="0">
                <a:solidFill>
                  <a:schemeClr val="bg1"/>
                </a:solidFill>
                <a:latin typeface="Marianne-Bold" panose="02000000000000000000" pitchFamily="50" charset="0"/>
              </a:rPr>
              <a:t>Inscrivez-vous dès maintenant</a:t>
            </a:r>
            <a:br>
              <a:rPr lang="fr-FR" sz="4400" dirty="0" smtClean="0">
                <a:solidFill>
                  <a:schemeClr val="bg1"/>
                </a:solidFill>
                <a:latin typeface="Marianne-Bold" panose="02000000000000000000" pitchFamily="50" charset="0"/>
              </a:rPr>
            </a:br>
            <a:r>
              <a:rPr lang="fr-FR" sz="2400" dirty="0" smtClean="0">
                <a:solidFill>
                  <a:schemeClr val="bg1"/>
                </a:solidFill>
                <a:latin typeface="Marianne-Bold" panose="02000000000000000000" pitchFamily="50" charset="0"/>
              </a:rPr>
              <a:t>et au plus tard jusqu’au 20 avril </a:t>
            </a:r>
            <a:br>
              <a:rPr lang="fr-FR" sz="2400" dirty="0" smtClean="0">
                <a:solidFill>
                  <a:schemeClr val="bg1"/>
                </a:solidFill>
                <a:latin typeface="Marianne-Bold" panose="02000000000000000000" pitchFamily="50" charset="0"/>
              </a:rPr>
            </a:br>
            <a:r>
              <a:rPr lang="fr-FR" sz="2400" dirty="0" smtClean="0">
                <a:solidFill>
                  <a:schemeClr val="bg1"/>
                </a:solidFill>
                <a:latin typeface="Marianne-Bold" panose="02000000000000000000" pitchFamily="50" charset="0"/>
              </a:rPr>
              <a:t>sur  </a:t>
            </a:r>
            <a:br>
              <a:rPr lang="fr-FR" sz="2400" dirty="0" smtClean="0">
                <a:solidFill>
                  <a:schemeClr val="bg1"/>
                </a:solidFill>
                <a:latin typeface="Marianne-Bold" panose="02000000000000000000" pitchFamily="50" charset="0"/>
              </a:rPr>
            </a:br>
            <a:endParaRPr lang="fr-FR" sz="2400" dirty="0" smtClean="0">
              <a:solidFill>
                <a:schemeClr val="bg1"/>
              </a:solidFill>
              <a:latin typeface="Marianne-Bold" panose="02000000000000000000" pitchFamily="50" charset="0"/>
            </a:endParaRPr>
          </a:p>
          <a:p>
            <a:pPr marL="0" indent="0" algn="ctr">
              <a:buFont typeface="Arial" panose="020B0604020202020204" pitchFamily="34" charset="0"/>
              <a:buNone/>
            </a:pPr>
            <a:r>
              <a:rPr lang="fr-FR" sz="6000" u="sng" dirty="0" smtClean="0">
                <a:solidFill>
                  <a:schemeClr val="bg1"/>
                </a:solidFill>
                <a:latin typeface="Marianne-Bold" panose="02000000000000000000" pitchFamily="50" charset="0"/>
                <a:hlinkClick r:id="rId2"/>
              </a:rPr>
              <a:t>snu.gouv.fr</a:t>
            </a:r>
            <a:endParaRPr lang="fr-FR" sz="6000" u="sng" dirty="0" smtClean="0">
              <a:solidFill>
                <a:schemeClr val="bg1"/>
              </a:solidFill>
              <a:latin typeface="Marianne-Bold" panose="02000000000000000000" pitchFamily="50" charset="0"/>
            </a:endParaRPr>
          </a:p>
          <a:p>
            <a:pPr marL="0" indent="0" algn="ctr">
              <a:buFont typeface="Arial" panose="020B0604020202020204" pitchFamily="34" charset="0"/>
              <a:buNone/>
            </a:pPr>
            <a:endParaRPr lang="fr-FR" sz="6000" u="sng" dirty="0">
              <a:solidFill>
                <a:schemeClr val="bg1"/>
              </a:solidFill>
              <a:latin typeface="Marianne-Bold" panose="02000000000000000000" pitchFamily="50" charset="0"/>
            </a:endParaRPr>
          </a:p>
          <a:p>
            <a:pPr marL="0" indent="0" algn="ctr">
              <a:buFont typeface="Arial" panose="020B0604020202020204" pitchFamily="34" charset="0"/>
              <a:buNone/>
            </a:pPr>
            <a:endParaRPr lang="fr-FR" sz="1400" dirty="0" smtClean="0">
              <a:solidFill>
                <a:schemeClr val="bg1"/>
              </a:solidFill>
              <a:latin typeface="Marianne-Bold" panose="02000000000000000000" pitchFamily="50" charset="0"/>
            </a:endParaRPr>
          </a:p>
          <a:p>
            <a:pPr marL="0" indent="0" algn="ctr">
              <a:buNone/>
            </a:pPr>
            <a:endParaRPr lang="fr-FR" sz="4400" dirty="0">
              <a:solidFill>
                <a:schemeClr val="bg1"/>
              </a:solidFill>
              <a:latin typeface="Marianne-Bold" panose="02000000000000000000" pitchFamily="50" charset="0"/>
            </a:endParaRPr>
          </a:p>
        </p:txBody>
      </p:sp>
      <p:pic>
        <p:nvPicPr>
          <p:cNvPr id="6" name="Image 5"/>
          <p:cNvPicPr>
            <a:picLocks noChangeAspect="1"/>
          </p:cNvPicPr>
          <p:nvPr/>
        </p:nvPicPr>
        <p:blipFill>
          <a:blip r:embed="rId3"/>
          <a:stretch>
            <a:fillRect/>
          </a:stretch>
        </p:blipFill>
        <p:spPr>
          <a:xfrm>
            <a:off x="390870" y="1431680"/>
            <a:ext cx="5622832" cy="4867268"/>
          </a:xfrm>
          <a:prstGeom prst="rect">
            <a:avLst/>
          </a:prstGeom>
        </p:spPr>
      </p:pic>
      <p:pic>
        <p:nvPicPr>
          <p:cNvPr id="7" name="Google Shape;410;p3" descr="Service National Universel"/>
          <p:cNvPicPr preferRelativeResize="0"/>
          <p:nvPr/>
        </p:nvPicPr>
        <p:blipFill rotWithShape="1">
          <a:blip r:embed="rId4">
            <a:alphaModFix/>
          </a:blip>
          <a:srcRect/>
          <a:stretch/>
        </p:blipFill>
        <p:spPr>
          <a:xfrm>
            <a:off x="1548150" y="141513"/>
            <a:ext cx="758700" cy="758700"/>
          </a:xfrm>
          <a:prstGeom prst="ellipse">
            <a:avLst/>
          </a:prstGeom>
          <a:noFill/>
          <a:ln>
            <a:noFill/>
          </a:ln>
        </p:spPr>
      </p:pic>
      <p:pic>
        <p:nvPicPr>
          <p:cNvPr id="8" name="Image 7"/>
          <p:cNvPicPr>
            <a:picLocks noChangeAspect="1"/>
          </p:cNvPicPr>
          <p:nvPr/>
        </p:nvPicPr>
        <p:blipFill>
          <a:blip r:embed="rId5"/>
          <a:stretch>
            <a:fillRect/>
          </a:stretch>
        </p:blipFill>
        <p:spPr>
          <a:xfrm>
            <a:off x="140281" y="67093"/>
            <a:ext cx="1089048" cy="907540"/>
          </a:xfrm>
          <a:prstGeom prst="rect">
            <a:avLst/>
          </a:prstGeom>
        </p:spPr>
      </p:pic>
      <p:sp>
        <p:nvSpPr>
          <p:cNvPr id="11" name="Rectangle 3"/>
          <p:cNvSpPr>
            <a:spLocks noChangeArrowheads="1"/>
          </p:cNvSpPr>
          <p:nvPr/>
        </p:nvSpPr>
        <p:spPr bwMode="auto">
          <a:xfrm>
            <a:off x="8272667" y="5648071"/>
            <a:ext cx="16058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4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2400" b="1" i="0" u="none" strike="noStrike" cap="none" normalizeH="0" baseline="0" dirty="0" err="1" smtClean="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SNUjyvais</a:t>
            </a:r>
            <a:endParaRPr kumimoji="0" lang="fr-FR" altLang="fr-FR" sz="2400" b="1" i="0" u="none" strike="noStrike" cap="none" normalizeH="0" baseline="0" dirty="0" smtClean="0">
              <a:ln>
                <a:noFill/>
              </a:ln>
              <a:solidFill>
                <a:schemeClr val="bg1"/>
              </a:solidFill>
              <a:effectLst/>
              <a:latin typeface="Arial" panose="020B0604020202020204" pitchFamily="34" charset="0"/>
            </a:endParaRPr>
          </a:p>
        </p:txBody>
      </p:sp>
      <p:pic>
        <p:nvPicPr>
          <p:cNvPr id="13" name="Image 12"/>
          <p:cNvPicPr>
            <a:picLocks noChangeAspect="1"/>
          </p:cNvPicPr>
          <p:nvPr/>
        </p:nvPicPr>
        <p:blipFill>
          <a:blip r:embed="rId6"/>
          <a:stretch>
            <a:fillRect/>
          </a:stretch>
        </p:blipFill>
        <p:spPr>
          <a:xfrm>
            <a:off x="7539605" y="5072236"/>
            <a:ext cx="2815157" cy="553580"/>
          </a:xfrm>
          <a:prstGeom prst="rect">
            <a:avLst/>
          </a:prstGeom>
        </p:spPr>
      </p:pic>
      <p:sp>
        <p:nvSpPr>
          <p:cNvPr id="9" name="Bulle ronde 8"/>
          <p:cNvSpPr/>
          <p:nvPr/>
        </p:nvSpPr>
        <p:spPr>
          <a:xfrm>
            <a:off x="10466559" y="4793651"/>
            <a:ext cx="1689028" cy="1661893"/>
          </a:xfrm>
          <a:prstGeom prst="wedgeEllipseCallout">
            <a:avLst>
              <a:gd name="adj1" fmla="val -42109"/>
              <a:gd name="adj2" fmla="val -595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0584869" y="4909407"/>
            <a:ext cx="1483641" cy="1477328"/>
          </a:xfrm>
          <a:prstGeom prst="rect">
            <a:avLst/>
          </a:prstGeom>
          <a:noFill/>
        </p:spPr>
        <p:txBody>
          <a:bodyPr wrap="square" rtlCol="0">
            <a:spAutoFit/>
          </a:bodyPr>
          <a:lstStyle>
            <a:defPPr>
              <a:defRPr lang="fr-FR"/>
            </a:defPPr>
            <a:lvl1pPr algn="ctr">
              <a:defRPr sz="1200">
                <a:solidFill>
                  <a:schemeClr val="bg1"/>
                </a:solidFill>
              </a:defRPr>
            </a:lvl1pPr>
          </a:lstStyle>
          <a:p>
            <a:r>
              <a:rPr lang="fr-FR" sz="1000" b="1" dirty="0" smtClean="0">
                <a:solidFill>
                  <a:schemeClr val="tx1"/>
                </a:solidFill>
                <a:latin typeface="Marianne" panose="02000000000000000000" pitchFamily="50" charset="0"/>
              </a:rPr>
              <a:t>Retrouvez </a:t>
            </a:r>
            <a:br>
              <a:rPr lang="fr-FR" sz="1000" b="1" dirty="0" smtClean="0">
                <a:solidFill>
                  <a:schemeClr val="tx1"/>
                </a:solidFill>
                <a:latin typeface="Marianne" panose="02000000000000000000" pitchFamily="50" charset="0"/>
              </a:rPr>
            </a:br>
            <a:r>
              <a:rPr lang="fr-FR" sz="1000" b="1" dirty="0" smtClean="0">
                <a:solidFill>
                  <a:schemeClr val="tx1"/>
                </a:solidFill>
                <a:latin typeface="Marianne" panose="02000000000000000000" pitchFamily="50" charset="0"/>
              </a:rPr>
              <a:t>sur ce site</a:t>
            </a:r>
            <a:br>
              <a:rPr lang="fr-FR" sz="1000" b="1" dirty="0" smtClean="0">
                <a:solidFill>
                  <a:schemeClr val="tx1"/>
                </a:solidFill>
                <a:latin typeface="Marianne" panose="02000000000000000000" pitchFamily="50" charset="0"/>
              </a:rPr>
            </a:br>
            <a:r>
              <a:rPr lang="fr-FR" sz="1000" b="1" dirty="0" smtClean="0">
                <a:solidFill>
                  <a:schemeClr val="tx1"/>
                </a:solidFill>
                <a:latin typeface="Marianne" panose="02000000000000000000" pitchFamily="50" charset="0"/>
              </a:rPr>
              <a:t>les coordonnées </a:t>
            </a:r>
            <a:br>
              <a:rPr lang="fr-FR" sz="1000" b="1" dirty="0" smtClean="0">
                <a:solidFill>
                  <a:schemeClr val="tx1"/>
                </a:solidFill>
                <a:latin typeface="Marianne" panose="02000000000000000000" pitchFamily="50" charset="0"/>
              </a:rPr>
            </a:br>
            <a:r>
              <a:rPr lang="fr-FR" sz="1000" b="1" dirty="0" smtClean="0">
                <a:solidFill>
                  <a:schemeClr val="tx1"/>
                </a:solidFill>
                <a:latin typeface="Marianne" panose="02000000000000000000" pitchFamily="50" charset="0"/>
              </a:rPr>
              <a:t>de vos référents</a:t>
            </a:r>
            <a:br>
              <a:rPr lang="fr-FR" sz="1000" b="1" dirty="0" smtClean="0">
                <a:solidFill>
                  <a:schemeClr val="tx1"/>
                </a:solidFill>
                <a:latin typeface="Marianne" panose="02000000000000000000" pitchFamily="50" charset="0"/>
              </a:rPr>
            </a:br>
            <a:r>
              <a:rPr lang="fr-FR" sz="1000" b="1" dirty="0" smtClean="0">
                <a:solidFill>
                  <a:schemeClr val="tx1"/>
                </a:solidFill>
                <a:latin typeface="Marianne" panose="02000000000000000000" pitchFamily="50" charset="0"/>
              </a:rPr>
              <a:t>départementaux</a:t>
            </a:r>
            <a:br>
              <a:rPr lang="fr-FR" sz="1000" b="1" dirty="0" smtClean="0">
                <a:solidFill>
                  <a:schemeClr val="tx1"/>
                </a:solidFill>
                <a:latin typeface="Marianne" panose="02000000000000000000" pitchFamily="50" charset="0"/>
              </a:rPr>
            </a:br>
            <a:r>
              <a:rPr lang="fr-FR" sz="1000" b="1" dirty="0" smtClean="0">
                <a:solidFill>
                  <a:schemeClr val="tx1"/>
                </a:solidFill>
                <a:latin typeface="Marianne" panose="02000000000000000000" pitchFamily="50" charset="0"/>
              </a:rPr>
              <a:t>qui pourront répondre</a:t>
            </a:r>
            <a:br>
              <a:rPr lang="fr-FR" sz="1000" b="1" dirty="0" smtClean="0">
                <a:solidFill>
                  <a:schemeClr val="tx1"/>
                </a:solidFill>
                <a:latin typeface="Marianne" panose="02000000000000000000" pitchFamily="50" charset="0"/>
              </a:rPr>
            </a:br>
            <a:r>
              <a:rPr lang="fr-FR" sz="1000" b="1" dirty="0" smtClean="0">
                <a:solidFill>
                  <a:schemeClr val="tx1"/>
                </a:solidFill>
                <a:latin typeface="Marianne" panose="02000000000000000000" pitchFamily="50" charset="0"/>
              </a:rPr>
              <a:t> à toutes vos questions.</a:t>
            </a:r>
            <a:endParaRPr lang="fr-FR" sz="1000" b="1" dirty="0">
              <a:solidFill>
                <a:schemeClr val="tx1"/>
              </a:solidFill>
              <a:latin typeface="Marianne" panose="02000000000000000000" pitchFamily="50" charset="0"/>
            </a:endParaRPr>
          </a:p>
        </p:txBody>
      </p:sp>
    </p:spTree>
    <p:extLst>
      <p:ext uri="{BB962C8B-B14F-4D97-AF65-F5344CB8AC3E}">
        <p14:creationId xmlns:p14="http://schemas.microsoft.com/office/powerpoint/2010/main" val="43687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Vidéo de présentation </a:t>
            </a:r>
            <a:endParaRPr sz="1400" b="0" i="0" u="none" strike="noStrike" cap="none"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6" name="Picture 5" descr="Résultat de recherche d'images pour &quot;service national universel clip&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456" y="1989450"/>
            <a:ext cx="6802013" cy="38261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hlinkClick r:id="rId2"/>
          </p:cNvPr>
          <p:cNvPicPr>
            <a:picLocks noChangeAspect="1"/>
          </p:cNvPicPr>
          <p:nvPr/>
        </p:nvPicPr>
        <p:blipFill>
          <a:blip r:embed="rId4"/>
          <a:stretch>
            <a:fillRect/>
          </a:stretch>
        </p:blipFill>
        <p:spPr>
          <a:xfrm>
            <a:off x="2505456" y="5815585"/>
            <a:ext cx="6802013" cy="390452"/>
          </a:xfrm>
          <a:prstGeom prst="rect">
            <a:avLst/>
          </a:prstGeom>
        </p:spPr>
      </p:pic>
      <p:sp>
        <p:nvSpPr>
          <p:cNvPr id="8" name="Triangle isocèle 7">
            <a:hlinkClick r:id="rId2"/>
          </p:cNvPr>
          <p:cNvSpPr/>
          <p:nvPr/>
        </p:nvSpPr>
        <p:spPr>
          <a:xfrm rot="5400000">
            <a:off x="6391656" y="3694176"/>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3803963" y="6343912"/>
            <a:ext cx="4204997" cy="215444"/>
          </a:xfrm>
          <a:prstGeom prst="rect">
            <a:avLst/>
          </a:prstGeom>
          <a:noFill/>
        </p:spPr>
        <p:txBody>
          <a:bodyPr wrap="none" rtlCol="0">
            <a:spAutoFit/>
          </a:bodyPr>
          <a:lstStyle/>
          <a:p>
            <a:r>
              <a:rPr lang="fr-FR" sz="800" dirty="0" smtClean="0">
                <a:solidFill>
                  <a:schemeClr val="bg1"/>
                </a:solidFill>
                <a:latin typeface="Marianne" panose="02000000000000000000" pitchFamily="50" charset="0"/>
              </a:rPr>
              <a:t>Pour visualiser cette vidéo de 33 secondes, une connexion internet est nécessaire</a:t>
            </a:r>
            <a:endParaRPr lang="fr-FR" sz="800" dirty="0">
              <a:solidFill>
                <a:schemeClr val="bg1"/>
              </a:solidFill>
              <a:latin typeface="Marianne" panose="02000000000000000000" pitchFamily="50" charset="0"/>
            </a:endParaRPr>
          </a:p>
        </p:txBody>
      </p:sp>
      <p:grpSp>
        <p:nvGrpSpPr>
          <p:cNvPr id="9" name="Groupe 8"/>
          <p:cNvGrpSpPr/>
          <p:nvPr/>
        </p:nvGrpSpPr>
        <p:grpSpPr>
          <a:xfrm>
            <a:off x="3483386" y="6254398"/>
            <a:ext cx="283464" cy="369332"/>
            <a:chOff x="429290" y="5248558"/>
            <a:chExt cx="283464" cy="369332"/>
          </a:xfrm>
        </p:grpSpPr>
        <p:sp>
          <p:nvSpPr>
            <p:cNvPr id="10" name="Triangle isocèle 9"/>
            <p:cNvSpPr/>
            <p:nvPr/>
          </p:nvSpPr>
          <p:spPr>
            <a:xfrm>
              <a:off x="429290" y="5283158"/>
              <a:ext cx="283464" cy="244149"/>
            </a:xfrm>
            <a:prstGeom prst="triangle">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441018" y="5248558"/>
              <a:ext cx="260008" cy="369332"/>
            </a:xfrm>
            <a:prstGeom prst="rect">
              <a:avLst/>
            </a:prstGeom>
            <a:noFill/>
          </p:spPr>
          <p:txBody>
            <a:bodyPr wrap="none" rtlCol="0">
              <a:spAutoFit/>
            </a:bodyPr>
            <a:lstStyle/>
            <a:p>
              <a:r>
                <a:rPr lang="fr-FR" dirty="0" smtClean="0"/>
                <a:t>!</a:t>
              </a:r>
              <a:endParaRPr lang="fr-FR" dirty="0"/>
            </a:p>
          </p:txBody>
        </p:sp>
      </p:grpSp>
      <p:sp>
        <p:nvSpPr>
          <p:cNvPr id="12" name="Espace réservé du numéro de diapositive 11"/>
          <p:cNvSpPr>
            <a:spLocks noGrp="1"/>
          </p:cNvSpPr>
          <p:nvPr>
            <p:ph type="sldNum" sz="quarter" idx="12"/>
          </p:nvPr>
        </p:nvSpPr>
        <p:spPr/>
        <p:txBody>
          <a:bodyPr/>
          <a:lstStyle/>
          <a:p>
            <a:fld id="{D50FB9C7-8F98-42B8-BD1F-E710C162C331}" type="slidenum">
              <a:rPr lang="fr-FR" smtClean="0"/>
              <a:t>2</a:t>
            </a:fld>
            <a:endParaRPr lang="fr-FR"/>
          </a:p>
        </p:txBody>
      </p:sp>
    </p:spTree>
    <p:extLst>
      <p:ext uri="{BB962C8B-B14F-4D97-AF65-F5344CB8AC3E}">
        <p14:creationId xmlns:p14="http://schemas.microsoft.com/office/powerpoint/2010/main" val="1494852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8593" y="1028807"/>
            <a:ext cx="12053407"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17"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Le SNU comment ça marche ?</a:t>
            </a:r>
            <a:endParaRPr sz="1400" b="1" i="0" u="none" strike="noStrike" cap="none" dirty="0">
              <a:solidFill>
                <a:srgbClr val="312783"/>
              </a:solidFill>
              <a:latin typeface="Marianne"/>
              <a:ea typeface="Arial"/>
              <a:cs typeface="Arial"/>
              <a:sym typeface="Arial"/>
            </a:endParaRPr>
          </a:p>
        </p:txBody>
      </p:sp>
      <p:sp>
        <p:nvSpPr>
          <p:cNvPr id="18" name="Rectangle 17"/>
          <p:cNvSpPr/>
          <p:nvPr/>
        </p:nvSpPr>
        <p:spPr>
          <a:xfrm>
            <a:off x="907035" y="1655944"/>
            <a:ext cx="4928913" cy="369332"/>
          </a:xfrm>
          <a:prstGeom prst="rect">
            <a:avLst/>
          </a:prstGeom>
        </p:spPr>
        <p:txBody>
          <a:bodyPr wrap="none">
            <a:spAutoFit/>
          </a:bodyPr>
          <a:lstStyle/>
          <a:p>
            <a:r>
              <a:rPr lang="fr-FR" b="1" dirty="0">
                <a:solidFill>
                  <a:schemeClr val="bg1"/>
                </a:solidFill>
                <a:latin typeface="Marianne-Bold" panose="02000000000000000000" pitchFamily="50" charset="0"/>
              </a:rPr>
              <a:t>L</a:t>
            </a:r>
            <a:r>
              <a:rPr lang="fr-FR" b="1" dirty="0" smtClean="0">
                <a:solidFill>
                  <a:schemeClr val="bg1"/>
                </a:solidFill>
                <a:latin typeface="Marianne-Bold" panose="02000000000000000000" pitchFamily="50" charset="0"/>
              </a:rPr>
              <a:t>e Service national universel (SNU), c’est : </a:t>
            </a:r>
            <a:endParaRPr lang="fr-FR" dirty="0"/>
          </a:p>
        </p:txBody>
      </p:sp>
      <p:sp>
        <p:nvSpPr>
          <p:cNvPr id="2" name="Rectangle 1"/>
          <p:cNvSpPr/>
          <p:nvPr/>
        </p:nvSpPr>
        <p:spPr>
          <a:xfrm>
            <a:off x="843027" y="1133044"/>
            <a:ext cx="10312653" cy="2585323"/>
          </a:xfrm>
          <a:prstGeom prst="rect">
            <a:avLst/>
          </a:prstGeom>
        </p:spPr>
        <p:txBody>
          <a:bodyPr wrap="square">
            <a:spAutoFit/>
          </a:bodyPr>
          <a:lstStyle/>
          <a:p>
            <a:r>
              <a:rPr lang="fr-FR" dirty="0">
                <a:latin typeface="Marianne"/>
              </a:rPr>
              <a:t>Le service national universel comporte obligatoirement un séjour de cohésion et une mission d’intérêt général (MIG). </a:t>
            </a:r>
            <a:r>
              <a:rPr lang="fr-FR" dirty="0" smtClean="0">
                <a:latin typeface="Marianne"/>
              </a:rPr>
              <a:t> Pendant </a:t>
            </a:r>
            <a:r>
              <a:rPr lang="fr-FR" dirty="0">
                <a:latin typeface="Marianne"/>
              </a:rPr>
              <a:t>2 semaines, les volontaires participent au séjour de cohésion : un moment de vie collective en dehors de leur département d’origine. Puis, pour une durée minimale de 84 </a:t>
            </a:r>
            <a:r>
              <a:rPr lang="fr-FR" dirty="0" smtClean="0">
                <a:latin typeface="Marianne"/>
              </a:rPr>
              <a:t>heures sur </a:t>
            </a:r>
            <a:r>
              <a:rPr lang="fr-FR" dirty="0">
                <a:latin typeface="Marianne"/>
              </a:rPr>
              <a:t>une période d’un </a:t>
            </a:r>
            <a:r>
              <a:rPr lang="fr-FR" dirty="0" smtClean="0">
                <a:latin typeface="Marianne"/>
              </a:rPr>
              <a:t>an, </a:t>
            </a:r>
            <a:r>
              <a:rPr lang="fr-FR" dirty="0">
                <a:latin typeface="Marianne"/>
              </a:rPr>
              <a:t>ils s’engagent auprès d’une association, d’une administration ou d’un corps en uniforme pour réaliser leur mission d’intérêt général. Enfin, s’ils le souhaitent, ils peuvent poursuivre leur engagement au sein de dispositifs existants (jeunes sapeurs-pompiers, cadets de la Gendarmerie, Service Civique, bénévolat…). </a:t>
            </a:r>
          </a:p>
          <a:p>
            <a:endParaRPr lang="fr-FR" dirty="0">
              <a:latin typeface="Marianne"/>
            </a:endParaRPr>
          </a:p>
        </p:txBody>
      </p:sp>
      <p:sp>
        <p:nvSpPr>
          <p:cNvPr id="6" name="Espace réservé du numéro de diapositive 5"/>
          <p:cNvSpPr>
            <a:spLocks noGrp="1"/>
          </p:cNvSpPr>
          <p:nvPr>
            <p:ph type="sldNum" sz="quarter" idx="12"/>
          </p:nvPr>
        </p:nvSpPr>
        <p:spPr/>
        <p:txBody>
          <a:bodyPr/>
          <a:lstStyle/>
          <a:p>
            <a:fld id="{D50FB9C7-8F98-42B8-BD1F-E710C162C331}" type="slidenum">
              <a:rPr lang="fr-FR" smtClean="0"/>
              <a:t>3</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641" y="3470708"/>
            <a:ext cx="5784850" cy="2887954"/>
          </a:xfrm>
          <a:prstGeom prst="rect">
            <a:avLst/>
          </a:prstGeom>
        </p:spPr>
      </p:pic>
    </p:spTree>
    <p:extLst>
      <p:ext uri="{BB962C8B-B14F-4D97-AF65-F5344CB8AC3E}">
        <p14:creationId xmlns:p14="http://schemas.microsoft.com/office/powerpoint/2010/main" val="357256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6492" y="1022362"/>
            <a:ext cx="12054840"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1743742" y="3501116"/>
            <a:ext cx="2060162" cy="184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980023" y="3491972"/>
            <a:ext cx="2060162" cy="184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44768" y="3491972"/>
            <a:ext cx="2060162" cy="184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361234" y="3491972"/>
            <a:ext cx="2060162" cy="1848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Le SNU, ses objectifs</a:t>
            </a:r>
            <a:endParaRPr sz="1400" b="0" i="0" u="none" strike="noStrike" cap="none"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3" name="Image 2"/>
          <p:cNvPicPr>
            <a:picLocks noChangeAspect="1"/>
          </p:cNvPicPr>
          <p:nvPr/>
        </p:nvPicPr>
        <p:blipFill>
          <a:blip r:embed="rId2"/>
          <a:stretch>
            <a:fillRect/>
          </a:stretch>
        </p:blipFill>
        <p:spPr>
          <a:xfrm>
            <a:off x="1837943" y="3565124"/>
            <a:ext cx="1892809" cy="1729252"/>
          </a:xfrm>
          <a:prstGeom prst="rect">
            <a:avLst/>
          </a:prstGeom>
        </p:spPr>
      </p:pic>
      <p:pic>
        <p:nvPicPr>
          <p:cNvPr id="9" name="Image 8"/>
          <p:cNvPicPr>
            <a:picLocks noChangeAspect="1"/>
          </p:cNvPicPr>
          <p:nvPr/>
        </p:nvPicPr>
        <p:blipFill>
          <a:blip r:embed="rId3"/>
          <a:stretch>
            <a:fillRect/>
          </a:stretch>
        </p:blipFill>
        <p:spPr>
          <a:xfrm>
            <a:off x="4071463" y="3555980"/>
            <a:ext cx="1835561" cy="1690300"/>
          </a:xfrm>
          <a:prstGeom prst="rect">
            <a:avLst/>
          </a:prstGeom>
        </p:spPr>
      </p:pic>
      <p:pic>
        <p:nvPicPr>
          <p:cNvPr id="10" name="Image 9"/>
          <p:cNvPicPr>
            <a:picLocks noChangeAspect="1"/>
          </p:cNvPicPr>
          <p:nvPr/>
        </p:nvPicPr>
        <p:blipFill>
          <a:blip r:embed="rId4"/>
          <a:stretch>
            <a:fillRect/>
          </a:stretch>
        </p:blipFill>
        <p:spPr>
          <a:xfrm>
            <a:off x="6234593" y="3581167"/>
            <a:ext cx="1894424" cy="1699443"/>
          </a:xfrm>
          <a:prstGeom prst="rect">
            <a:avLst/>
          </a:prstGeom>
        </p:spPr>
      </p:pic>
      <p:pic>
        <p:nvPicPr>
          <p:cNvPr id="11" name="Image 10"/>
          <p:cNvPicPr>
            <a:picLocks noChangeAspect="1"/>
          </p:cNvPicPr>
          <p:nvPr/>
        </p:nvPicPr>
        <p:blipFill>
          <a:blip r:embed="rId5"/>
          <a:stretch>
            <a:fillRect/>
          </a:stretch>
        </p:blipFill>
        <p:spPr>
          <a:xfrm>
            <a:off x="8459054" y="3566160"/>
            <a:ext cx="1882810" cy="1714450"/>
          </a:xfrm>
          <a:prstGeom prst="rect">
            <a:avLst/>
          </a:prstGeom>
        </p:spPr>
      </p:pic>
      <p:sp>
        <p:nvSpPr>
          <p:cNvPr id="17" name="ZoneTexte 16"/>
          <p:cNvSpPr txBox="1"/>
          <p:nvPr/>
        </p:nvSpPr>
        <p:spPr>
          <a:xfrm>
            <a:off x="840440" y="1332488"/>
            <a:ext cx="9580956" cy="923330"/>
          </a:xfrm>
          <a:prstGeom prst="rect">
            <a:avLst/>
          </a:prstGeom>
        </p:spPr>
        <p:txBody>
          <a:bodyPr wrap="square">
            <a:spAutoFit/>
          </a:bodyPr>
          <a:lstStyle>
            <a:defPPr>
              <a:defRPr lang="fr-FR"/>
            </a:defPPr>
            <a:lvl1pPr>
              <a:defRPr>
                <a:latin typeface="Marianne"/>
              </a:defRPr>
            </a:lvl1pPr>
          </a:lstStyle>
          <a:p>
            <a:r>
              <a:rPr lang="fr-FR" dirty="0"/>
              <a:t>Le SNU est une opportunité de vie collective pour créer des liens nouveaux, apprendre la vie en communauté, développer une culture de l’engagement et ainsi affirmer sa place dans la société. </a:t>
            </a: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4</a:t>
            </a:fld>
            <a:endParaRPr lang="fr-FR"/>
          </a:p>
        </p:txBody>
      </p:sp>
    </p:spTree>
    <p:extLst>
      <p:ext uri="{BB962C8B-B14F-4D97-AF65-F5344CB8AC3E}">
        <p14:creationId xmlns:p14="http://schemas.microsoft.com/office/powerpoint/2010/main" val="990710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 y="999502"/>
            <a:ext cx="12054840" cy="585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panose="02000000000000000000"/>
                <a:ea typeface="Arial"/>
                <a:cs typeface="Arial"/>
                <a:sym typeface="Arial"/>
              </a:rPr>
              <a:t>Le SNU, qui est concerné ?</a:t>
            </a:r>
            <a:endParaRPr sz="1400" b="0" i="0" u="none" strike="noStrike" cap="none" dirty="0">
              <a:solidFill>
                <a:srgbClr val="312783"/>
              </a:solidFill>
              <a:latin typeface="Marianne" panose="02000000000000000000"/>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6" name="ZoneTexte 5"/>
          <p:cNvSpPr txBox="1"/>
          <p:nvPr/>
        </p:nvSpPr>
        <p:spPr>
          <a:xfrm>
            <a:off x="715010" y="1777319"/>
            <a:ext cx="10678413" cy="3416320"/>
          </a:xfrm>
          <a:prstGeom prst="rect">
            <a:avLst/>
          </a:prstGeom>
        </p:spPr>
        <p:txBody>
          <a:bodyPr wrap="square">
            <a:spAutoFit/>
          </a:bodyPr>
          <a:lstStyle>
            <a:defPPr>
              <a:defRPr lang="fr-FR"/>
            </a:defPPr>
            <a:lvl1pPr>
              <a:defRPr>
                <a:latin typeface="Marianne"/>
              </a:defRPr>
            </a:lvl1pPr>
          </a:lstStyle>
          <a:p>
            <a:r>
              <a:rPr lang="fr-FR" dirty="0"/>
              <a:t>Les cohortes doivent représenter la diversité des situations et des profils des jeunes </a:t>
            </a:r>
            <a:br>
              <a:rPr lang="fr-FR" dirty="0"/>
            </a:br>
            <a:r>
              <a:rPr lang="fr-FR" dirty="0"/>
              <a:t>à l’échelle du </a:t>
            </a:r>
            <a:r>
              <a:rPr lang="fr-FR" dirty="0" smtClean="0"/>
              <a:t>département. Ainsi sont concernés les filles et les </a:t>
            </a:r>
            <a:r>
              <a:rPr lang="fr-FR" dirty="0"/>
              <a:t>garçons, </a:t>
            </a:r>
            <a:r>
              <a:rPr lang="fr-FR" dirty="0" smtClean="0"/>
              <a:t>qu’ils soient scolarisés </a:t>
            </a:r>
            <a:r>
              <a:rPr lang="fr-FR" dirty="0"/>
              <a:t>ou non, </a:t>
            </a:r>
            <a:r>
              <a:rPr lang="fr-FR" dirty="0" smtClean="0"/>
              <a:t>en </a:t>
            </a:r>
            <a:r>
              <a:rPr lang="fr-FR" dirty="0"/>
              <a:t>situation de handicap, </a:t>
            </a:r>
            <a:r>
              <a:rPr lang="fr-FR" dirty="0" smtClean="0"/>
              <a:t>en </a:t>
            </a:r>
            <a:r>
              <a:rPr lang="fr-FR" dirty="0"/>
              <a:t>emploi ou sans activité, </a:t>
            </a:r>
            <a:r>
              <a:rPr lang="fr-FR" dirty="0" smtClean="0"/>
              <a:t>etc. .</a:t>
            </a:r>
            <a:br>
              <a:rPr lang="fr-FR" dirty="0" smtClean="0"/>
            </a:br>
            <a:r>
              <a:rPr lang="fr-FR" dirty="0" smtClean="0"/>
              <a:t>Le SNU est universel et inclusif.</a:t>
            </a:r>
            <a:endParaRPr lang="fr-FR" dirty="0"/>
          </a:p>
          <a:p>
            <a:endParaRPr lang="fr-FR" dirty="0"/>
          </a:p>
          <a:p>
            <a:r>
              <a:rPr lang="fr-FR" dirty="0" smtClean="0">
                <a:latin typeface="Marianne-Bold" panose="02000000000000000000" pitchFamily="50" charset="0"/>
              </a:rPr>
              <a:t>Cette année, le </a:t>
            </a:r>
            <a:r>
              <a:rPr lang="fr-FR" dirty="0">
                <a:latin typeface="Marianne-Bold" panose="02000000000000000000" pitchFamily="50" charset="0"/>
              </a:rPr>
              <a:t>Service national universel (SNU) s’adresse à tous les jeunes Français </a:t>
            </a:r>
            <a:br>
              <a:rPr lang="fr-FR" dirty="0">
                <a:latin typeface="Marianne-Bold" panose="02000000000000000000" pitchFamily="50" charset="0"/>
              </a:rPr>
            </a:br>
            <a:r>
              <a:rPr lang="fr-FR" dirty="0">
                <a:latin typeface="Marianne-Bold" panose="02000000000000000000" pitchFamily="50" charset="0"/>
              </a:rPr>
              <a:t>nés entre </a:t>
            </a:r>
            <a:r>
              <a:rPr lang="fr-FR" b="1" dirty="0"/>
              <a:t>le </a:t>
            </a:r>
            <a:r>
              <a:rPr lang="fr-FR" b="1" dirty="0" smtClean="0"/>
              <a:t>2 juillet </a:t>
            </a:r>
            <a:r>
              <a:rPr lang="fr-FR" b="1" dirty="0"/>
              <a:t>2003 et le </a:t>
            </a:r>
            <a:r>
              <a:rPr lang="fr-FR" b="1" dirty="0" smtClean="0"/>
              <a:t>20 avril 2006</a:t>
            </a:r>
            <a:r>
              <a:rPr lang="fr-FR" dirty="0" smtClean="0"/>
              <a:t> </a:t>
            </a:r>
            <a:r>
              <a:rPr lang="fr-FR" dirty="0" smtClean="0">
                <a:latin typeface="Marianne-Bold" panose="02000000000000000000" pitchFamily="50" charset="0"/>
              </a:rPr>
              <a:t>. </a:t>
            </a:r>
            <a:endParaRPr lang="fr-FR" dirty="0">
              <a:latin typeface="Marianne-Bold" panose="02000000000000000000" pitchFamily="50" charset="0"/>
            </a:endParaRPr>
          </a:p>
          <a:p>
            <a:endParaRPr lang="fr-FR" dirty="0"/>
          </a:p>
          <a:p>
            <a:r>
              <a:rPr lang="fr-FR" dirty="0"/>
              <a:t/>
            </a:r>
            <a:br>
              <a:rPr lang="fr-FR" dirty="0"/>
            </a:br>
            <a:endParaRPr lang="fr-FR" dirty="0"/>
          </a:p>
          <a:p>
            <a:endParaRPr lang="fr-FR" dirty="0"/>
          </a:p>
          <a:p>
            <a:pPr algn="ctr"/>
            <a:r>
              <a:rPr lang="fr-FR" b="1" dirty="0"/>
              <a:t>Le SNU c’est 25 000 places </a:t>
            </a:r>
            <a:r>
              <a:rPr lang="fr-FR" b="1" dirty="0" smtClean="0"/>
              <a:t>en </a:t>
            </a:r>
            <a:r>
              <a:rPr lang="fr-FR" b="1" dirty="0"/>
              <a:t>2021.</a:t>
            </a:r>
          </a:p>
        </p:txBody>
      </p:sp>
      <p:sp>
        <p:nvSpPr>
          <p:cNvPr id="3" name="Espace réservé du numéro de diapositive 2"/>
          <p:cNvSpPr>
            <a:spLocks noGrp="1"/>
          </p:cNvSpPr>
          <p:nvPr>
            <p:ph type="sldNum" sz="quarter" idx="12"/>
          </p:nvPr>
        </p:nvSpPr>
        <p:spPr/>
        <p:txBody>
          <a:bodyPr/>
          <a:lstStyle/>
          <a:p>
            <a:fld id="{D50FB9C7-8F98-42B8-BD1F-E710C162C331}" type="slidenum">
              <a:rPr lang="fr-FR" smtClean="0"/>
              <a:t>5</a:t>
            </a:fld>
            <a:endParaRPr lang="fr-FR"/>
          </a:p>
        </p:txBody>
      </p:sp>
    </p:spTree>
    <p:extLst>
      <p:ext uri="{BB962C8B-B14F-4D97-AF65-F5344CB8AC3E}">
        <p14:creationId xmlns:p14="http://schemas.microsoft.com/office/powerpoint/2010/main" val="123892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 y="1010519"/>
            <a:ext cx="12054840"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fr-FR" sz="3200" b="1" i="0" u="none" strike="noStrike" cap="none" dirty="0" smtClean="0">
                <a:solidFill>
                  <a:srgbClr val="312783"/>
                </a:solidFill>
                <a:latin typeface="Marianne"/>
                <a:ea typeface="Arial"/>
                <a:cs typeface="Arial"/>
                <a:sym typeface="Arial"/>
              </a:rPr>
              <a:t>Etape 1 : le séjour de cohésion</a:t>
            </a:r>
            <a:endParaRPr sz="1400" b="0" i="0" u="none" strike="noStrike" cap="none"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8" name="Image 7"/>
          <p:cNvPicPr>
            <a:picLocks noChangeAspect="1"/>
          </p:cNvPicPr>
          <p:nvPr/>
        </p:nvPicPr>
        <p:blipFill>
          <a:blip r:embed="rId2"/>
          <a:stretch>
            <a:fillRect/>
          </a:stretch>
        </p:blipFill>
        <p:spPr>
          <a:xfrm>
            <a:off x="1387430" y="1600201"/>
            <a:ext cx="9186789" cy="4410132"/>
          </a:xfrm>
          <a:prstGeom prst="rect">
            <a:avLst/>
          </a:prstGeom>
        </p:spPr>
      </p:pic>
      <p:sp>
        <p:nvSpPr>
          <p:cNvPr id="18" name="Bulle ronde 17"/>
          <p:cNvSpPr/>
          <p:nvPr/>
        </p:nvSpPr>
        <p:spPr>
          <a:xfrm>
            <a:off x="9727896" y="635871"/>
            <a:ext cx="2283881" cy="1975128"/>
          </a:xfrm>
          <a:prstGeom prst="wedgeEllipseCallout">
            <a:avLst>
              <a:gd name="adj1" fmla="val -44469"/>
              <a:gd name="adj2" fmla="val 73791"/>
            </a:avLst>
          </a:prstGeom>
          <a:solidFill>
            <a:srgbClr val="312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9707096" y="838667"/>
            <a:ext cx="2343910" cy="1631216"/>
          </a:xfrm>
          <a:prstGeom prst="rect">
            <a:avLst/>
          </a:prstGeom>
          <a:noFill/>
        </p:spPr>
        <p:txBody>
          <a:bodyPr wrap="square" rtlCol="0">
            <a:spAutoFit/>
          </a:bodyPr>
          <a:lstStyle>
            <a:defPPr>
              <a:defRPr lang="fr-FR"/>
            </a:defPPr>
            <a:lvl1pPr algn="ctr">
              <a:defRPr sz="1000">
                <a:solidFill>
                  <a:schemeClr val="bg1"/>
                </a:solidFill>
                <a:latin typeface="Marianne-Bold" panose="02000000000000000000" pitchFamily="50" charset="0"/>
              </a:defRPr>
            </a:lvl1pPr>
          </a:lstStyle>
          <a:p>
            <a:r>
              <a:rPr lang="fr-FR" b="1" dirty="0">
                <a:latin typeface="Marianne" panose="02000000000000000000" pitchFamily="50" charset="0"/>
              </a:rPr>
              <a:t>Vous êtes </a:t>
            </a:r>
            <a:r>
              <a:rPr lang="fr-FR" b="1" dirty="0" smtClean="0">
                <a:latin typeface="Marianne" panose="02000000000000000000" pitchFamily="50" charset="0"/>
              </a:rPr>
              <a:t>intéressé </a:t>
            </a:r>
            <a:r>
              <a:rPr lang="fr-FR" b="1" dirty="0">
                <a:latin typeface="Marianne" panose="02000000000000000000" pitchFamily="50" charset="0"/>
              </a:rPr>
              <a:t/>
            </a:r>
            <a:br>
              <a:rPr lang="fr-FR" b="1" dirty="0">
                <a:latin typeface="Marianne" panose="02000000000000000000" pitchFamily="50" charset="0"/>
              </a:rPr>
            </a:br>
            <a:r>
              <a:rPr lang="fr-FR" b="1" dirty="0">
                <a:latin typeface="Marianne" panose="02000000000000000000" pitchFamily="50" charset="0"/>
              </a:rPr>
              <a:t>mais vous craignez</a:t>
            </a:r>
            <a:br>
              <a:rPr lang="fr-FR" b="1" dirty="0">
                <a:latin typeface="Marianne" panose="02000000000000000000" pitchFamily="50" charset="0"/>
              </a:rPr>
            </a:br>
            <a:r>
              <a:rPr lang="fr-FR" b="1" dirty="0">
                <a:latin typeface="Marianne" panose="02000000000000000000" pitchFamily="50" charset="0"/>
              </a:rPr>
              <a:t> ne pas être disponible </a:t>
            </a:r>
            <a:r>
              <a:rPr lang="fr-FR" b="1" dirty="0" smtClean="0">
                <a:latin typeface="Marianne" panose="02000000000000000000" pitchFamily="50" charset="0"/>
              </a:rPr>
              <a:t>pendant</a:t>
            </a:r>
            <a:br>
              <a:rPr lang="fr-FR" b="1" dirty="0" smtClean="0">
                <a:latin typeface="Marianne" panose="02000000000000000000" pitchFamily="50" charset="0"/>
              </a:rPr>
            </a:br>
            <a:r>
              <a:rPr lang="fr-FR" b="1" dirty="0" smtClean="0">
                <a:latin typeface="Marianne" panose="02000000000000000000" pitchFamily="50" charset="0"/>
              </a:rPr>
              <a:t> le séjour  (</a:t>
            </a:r>
            <a:r>
              <a:rPr lang="fr-FR" b="1" dirty="0">
                <a:latin typeface="Marianne" panose="02000000000000000000" pitchFamily="50" charset="0"/>
              </a:rPr>
              <a:t>compétition, </a:t>
            </a:r>
            <a:r>
              <a:rPr lang="fr-FR" b="1" dirty="0" smtClean="0">
                <a:latin typeface="Marianne" panose="02000000000000000000" pitchFamily="50" charset="0"/>
              </a:rPr>
              <a:t>examen médical, autre </a:t>
            </a:r>
            <a:r>
              <a:rPr lang="fr-FR" b="1" dirty="0">
                <a:latin typeface="Marianne" panose="02000000000000000000" pitchFamily="50" charset="0"/>
              </a:rPr>
              <a:t>engagement…)</a:t>
            </a:r>
            <a:br>
              <a:rPr lang="fr-FR" b="1" dirty="0">
                <a:latin typeface="Marianne" panose="02000000000000000000" pitchFamily="50" charset="0"/>
              </a:rPr>
            </a:br>
            <a:r>
              <a:rPr lang="fr-FR" b="1" dirty="0" smtClean="0">
                <a:latin typeface="Marianne" panose="02000000000000000000" pitchFamily="50" charset="0"/>
              </a:rPr>
              <a:t>renseignez-vous auprès de votre référent départemental,</a:t>
            </a:r>
            <a:endParaRPr lang="fr-FR" b="1" dirty="0">
              <a:latin typeface="Marianne" panose="02000000000000000000" pitchFamily="50" charset="0"/>
            </a:endParaRPr>
          </a:p>
          <a:p>
            <a:r>
              <a:rPr lang="fr-FR" b="1" dirty="0">
                <a:latin typeface="Marianne" panose="02000000000000000000" pitchFamily="50" charset="0"/>
              </a:rPr>
              <a:t>des aménagements </a:t>
            </a:r>
            <a:br>
              <a:rPr lang="fr-FR" b="1" dirty="0">
                <a:latin typeface="Marianne" panose="02000000000000000000" pitchFamily="50" charset="0"/>
              </a:rPr>
            </a:br>
            <a:r>
              <a:rPr lang="fr-FR" b="1" dirty="0">
                <a:latin typeface="Marianne" panose="02000000000000000000" pitchFamily="50" charset="0"/>
              </a:rPr>
              <a:t>sont </a:t>
            </a:r>
            <a:r>
              <a:rPr lang="fr-FR" b="1" dirty="0" smtClean="0">
                <a:latin typeface="Marianne" panose="02000000000000000000" pitchFamily="50" charset="0"/>
              </a:rPr>
              <a:t> probablement</a:t>
            </a:r>
            <a:br>
              <a:rPr lang="fr-FR" b="1" dirty="0" smtClean="0">
                <a:latin typeface="Marianne" panose="02000000000000000000" pitchFamily="50" charset="0"/>
              </a:rPr>
            </a:br>
            <a:r>
              <a:rPr lang="fr-FR" b="1" dirty="0" smtClean="0">
                <a:latin typeface="Marianne" panose="02000000000000000000" pitchFamily="50" charset="0"/>
              </a:rPr>
              <a:t>possibles</a:t>
            </a:r>
            <a:r>
              <a:rPr lang="fr-FR" b="1" dirty="0">
                <a:latin typeface="Marianne" panose="02000000000000000000" pitchFamily="50" charset="0"/>
              </a:rPr>
              <a:t>.</a:t>
            </a: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6</a:t>
            </a:fld>
            <a:endParaRPr lang="fr-FR"/>
          </a:p>
        </p:txBody>
      </p:sp>
    </p:spTree>
    <p:extLst>
      <p:ext uri="{BB962C8B-B14F-4D97-AF65-F5344CB8AC3E}">
        <p14:creationId xmlns:p14="http://schemas.microsoft.com/office/powerpoint/2010/main" val="182724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 y="1010519"/>
            <a:ext cx="12054840" cy="5847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r>
              <a:rPr lang="fr-FR" dirty="0"/>
              <a:t> Les </a:t>
            </a:r>
            <a:r>
              <a:rPr lang="fr-FR" b="1" dirty="0"/>
              <a:t>protocoles sanitaires en vigueur</a:t>
            </a:r>
            <a:r>
              <a:rPr lang="fr-FR" dirty="0"/>
              <a:t>, notamment appliqués pour les accueils collectifs de mineurs, seront mis en place dans les centres SNU. Compte-tenu du contexte sanitaire, la mobilité sera prioritairement régionale. Tous les frais inhérents à la mise en </a:t>
            </a:r>
            <a:r>
              <a:rPr lang="fr-FR" dirty="0" smtClean="0"/>
              <a:t>du </a:t>
            </a:r>
            <a:r>
              <a:rPr lang="fr-FR" dirty="0"/>
              <a:t>SNU sont pris en charge par l’État : transport, alimentation, activités, tenue, etc. </a:t>
            </a: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a:buClr>
                <a:srgbClr val="000000"/>
              </a:buClr>
              <a:buSzPts val="3200"/>
            </a:pPr>
            <a:r>
              <a:rPr lang="fr-FR" sz="3200" b="1" dirty="0">
                <a:solidFill>
                  <a:srgbClr val="312783"/>
                </a:solidFill>
                <a:latin typeface="Marianne"/>
                <a:ea typeface="Arial"/>
                <a:cs typeface="Arial"/>
                <a:sym typeface="Arial"/>
              </a:rPr>
              <a:t>L’organisation dans les centres</a:t>
            </a:r>
            <a:endParaRPr sz="3200" b="1"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sp>
        <p:nvSpPr>
          <p:cNvPr id="12" name="Rectangle 11"/>
          <p:cNvSpPr/>
          <p:nvPr/>
        </p:nvSpPr>
        <p:spPr>
          <a:xfrm>
            <a:off x="842964" y="1200971"/>
            <a:ext cx="11053380" cy="3877985"/>
          </a:xfrm>
          <a:prstGeom prst="rect">
            <a:avLst/>
          </a:prstGeom>
        </p:spPr>
        <p:txBody>
          <a:bodyPr wrap="square">
            <a:spAutoFit/>
          </a:bodyPr>
          <a:lstStyle/>
          <a:p>
            <a:pPr algn="just">
              <a:spcAft>
                <a:spcPts val="0"/>
              </a:spcAft>
            </a:pPr>
            <a:endParaRPr lang="fr-FR" sz="1200" dirty="0" smtClean="0">
              <a:effectLst/>
              <a:latin typeface="Calibri" panose="020F0502020204030204" pitchFamily="34" charset="0"/>
              <a:ea typeface="Calibri" panose="020F0502020204030204" pitchFamily="34" charset="0"/>
            </a:endParaRPr>
          </a:p>
          <a:p>
            <a:pPr algn="just">
              <a:spcAft>
                <a:spcPts val="0"/>
              </a:spcAft>
            </a:pPr>
            <a:r>
              <a:rPr lang="fr-FR" b="1" dirty="0" smtClean="0">
                <a:latin typeface="Marianne" panose="02000000000000000000"/>
                <a:ea typeface="Calibri" panose="020F0502020204030204" pitchFamily="34" charset="0"/>
              </a:rPr>
              <a:t>Un </a:t>
            </a:r>
            <a:r>
              <a:rPr lang="fr-FR" b="1" dirty="0">
                <a:latin typeface="Marianne" panose="02000000000000000000"/>
                <a:ea typeface="Calibri" panose="020F0502020204030204" pitchFamily="34" charset="0"/>
              </a:rPr>
              <a:t>centre SNU accueille environ 200 volontaires et une trentaine de cadres et de tuteurs. </a:t>
            </a:r>
            <a:r>
              <a:rPr lang="fr-FR" b="1" dirty="0" smtClean="0">
                <a:latin typeface="Marianne" panose="02000000000000000000"/>
                <a:ea typeface="Calibri" panose="020F0502020204030204" pitchFamily="34" charset="0"/>
              </a:rPr>
              <a:t/>
            </a:r>
            <a:br>
              <a:rPr lang="fr-FR" b="1" dirty="0" smtClean="0">
                <a:latin typeface="Marianne" panose="02000000000000000000"/>
                <a:ea typeface="Calibri" panose="020F0502020204030204" pitchFamily="34" charset="0"/>
              </a:rPr>
            </a:br>
            <a:endParaRPr lang="fr-FR" b="1" dirty="0" smtClean="0">
              <a:latin typeface="Marianne" panose="02000000000000000000"/>
              <a:ea typeface="Calibri" panose="020F0502020204030204" pitchFamily="34" charset="0"/>
            </a:endParaRPr>
          </a:p>
          <a:p>
            <a:pPr algn="just">
              <a:spcAft>
                <a:spcPts val="0"/>
              </a:spcAft>
            </a:pPr>
            <a:r>
              <a:rPr lang="fr-FR" dirty="0" smtClean="0">
                <a:latin typeface="Marianne" panose="02000000000000000000"/>
                <a:ea typeface="Calibri" panose="020F0502020204030204" pitchFamily="34" charset="0"/>
              </a:rPr>
              <a:t>Ces </a:t>
            </a:r>
            <a:r>
              <a:rPr lang="fr-FR" dirty="0">
                <a:latin typeface="Marianne" panose="02000000000000000000"/>
                <a:ea typeface="Calibri" panose="020F0502020204030204" pitchFamily="34" charset="0"/>
              </a:rPr>
              <a:t>encadrants </a:t>
            </a:r>
            <a:r>
              <a:rPr lang="fr-FR" dirty="0" smtClean="0">
                <a:latin typeface="Marianne" panose="02000000000000000000"/>
                <a:ea typeface="Calibri" panose="020F0502020204030204" pitchFamily="34" charset="0"/>
              </a:rPr>
              <a:t>sont </a:t>
            </a:r>
            <a:r>
              <a:rPr lang="fr-FR" dirty="0">
                <a:latin typeface="Marianne" panose="02000000000000000000"/>
                <a:ea typeface="Calibri" panose="020F0502020204030204" pitchFamily="34" charset="0"/>
              </a:rPr>
              <a:t>issus des corps en uniforme, de l’éducation populaire et de l’Education nationale notamment. </a:t>
            </a:r>
            <a:endParaRPr lang="fr-FR" dirty="0" smtClean="0">
              <a:effectLst/>
              <a:latin typeface="Marianne" panose="02000000000000000000"/>
              <a:ea typeface="Calibri" panose="020F0502020204030204" pitchFamily="34" charset="0"/>
            </a:endParaRPr>
          </a:p>
          <a:p>
            <a:pPr algn="just">
              <a:spcAft>
                <a:spcPts val="0"/>
              </a:spcAft>
            </a:pPr>
            <a:r>
              <a:rPr lang="fr-FR" dirty="0">
                <a:latin typeface="Marianne" panose="02000000000000000000"/>
                <a:ea typeface="Calibri" panose="020F0502020204030204" pitchFamily="34" charset="0"/>
              </a:rPr>
              <a:t> </a:t>
            </a:r>
            <a:endParaRPr lang="fr-FR" dirty="0" smtClean="0">
              <a:latin typeface="Marianne" panose="02000000000000000000"/>
              <a:ea typeface="Calibri" panose="020F0502020204030204" pitchFamily="34" charset="0"/>
            </a:endParaRPr>
          </a:p>
          <a:p>
            <a:pPr algn="just">
              <a:spcAft>
                <a:spcPts val="0"/>
              </a:spcAft>
            </a:pPr>
            <a:endParaRPr lang="fr-FR" dirty="0" smtClean="0">
              <a:effectLst/>
              <a:latin typeface="Marianne" panose="02000000000000000000"/>
              <a:ea typeface="Calibri" panose="020F0502020204030204" pitchFamily="34" charset="0"/>
            </a:endParaRPr>
          </a:p>
          <a:p>
            <a:pPr algn="just">
              <a:spcAft>
                <a:spcPts val="0"/>
              </a:spcAft>
            </a:pPr>
            <a:r>
              <a:rPr lang="fr-FR" b="1" dirty="0">
                <a:latin typeface="Marianne" panose="02000000000000000000"/>
                <a:ea typeface="Calibri" panose="020F0502020204030204" pitchFamily="34" charset="0"/>
              </a:rPr>
              <a:t>La direction du centre </a:t>
            </a:r>
            <a:r>
              <a:rPr lang="fr-FR" dirty="0">
                <a:latin typeface="Marianne" panose="02000000000000000000"/>
                <a:ea typeface="Calibri" panose="020F0502020204030204" pitchFamily="34" charset="0"/>
              </a:rPr>
              <a:t>est assurée par une équipe composée de trois cadres expérimentés : </a:t>
            </a:r>
            <a:endParaRPr lang="fr-FR" dirty="0" smtClean="0">
              <a:latin typeface="Marianne" panose="02000000000000000000"/>
              <a:ea typeface="Calibri" panose="020F0502020204030204" pitchFamily="34" charset="0"/>
            </a:endParaRPr>
          </a:p>
          <a:p>
            <a:pPr marL="742950" lvl="1" indent="-285750" algn="just">
              <a:buFont typeface="Arial" panose="020B0604020202020204" pitchFamily="34" charset="0"/>
              <a:buChar char="•"/>
            </a:pPr>
            <a:r>
              <a:rPr lang="fr-FR" dirty="0" smtClean="0">
                <a:latin typeface="Marianne" panose="02000000000000000000"/>
                <a:ea typeface="Calibri" panose="020F0502020204030204" pitchFamily="34" charset="0"/>
              </a:rPr>
              <a:t>un </a:t>
            </a:r>
            <a:r>
              <a:rPr lang="fr-FR" dirty="0">
                <a:latin typeface="Marianne" panose="02000000000000000000"/>
                <a:ea typeface="Calibri" panose="020F0502020204030204" pitchFamily="34" charset="0"/>
              </a:rPr>
              <a:t>chef de centre qui incarne l’autorité de l’État et donne du sens </a:t>
            </a:r>
            <a:r>
              <a:rPr lang="fr-FR" dirty="0" smtClean="0">
                <a:latin typeface="Marianne" panose="02000000000000000000"/>
                <a:ea typeface="Calibri" panose="020F0502020204030204" pitchFamily="34" charset="0"/>
              </a:rPr>
              <a:t>à </a:t>
            </a:r>
            <a:r>
              <a:rPr lang="fr-FR" dirty="0">
                <a:latin typeface="Marianne" panose="02000000000000000000"/>
                <a:ea typeface="Calibri" panose="020F0502020204030204" pitchFamily="34" charset="0"/>
              </a:rPr>
              <a:t>l’ensemble du séjour de cohésion, </a:t>
            </a:r>
            <a:endParaRPr lang="fr-FR" dirty="0" smtClean="0">
              <a:latin typeface="Marianne" panose="02000000000000000000"/>
              <a:ea typeface="Calibri" panose="020F0502020204030204" pitchFamily="34" charset="0"/>
            </a:endParaRPr>
          </a:p>
          <a:p>
            <a:pPr marL="742950" lvl="1" indent="-285750" algn="just">
              <a:buFont typeface="Arial" panose="020B0604020202020204" pitchFamily="34" charset="0"/>
              <a:buChar char="•"/>
            </a:pPr>
            <a:r>
              <a:rPr lang="fr-FR" dirty="0" smtClean="0">
                <a:latin typeface="Marianne" panose="02000000000000000000"/>
                <a:ea typeface="Calibri" panose="020F0502020204030204" pitchFamily="34" charset="0"/>
              </a:rPr>
              <a:t>un </a:t>
            </a:r>
            <a:r>
              <a:rPr lang="fr-FR" dirty="0">
                <a:latin typeface="Marianne" panose="02000000000000000000"/>
                <a:ea typeface="Calibri" panose="020F0502020204030204" pitchFamily="34" charset="0"/>
              </a:rPr>
              <a:t>adjoint </a:t>
            </a:r>
            <a:r>
              <a:rPr lang="fr-FR" dirty="0" smtClean="0">
                <a:latin typeface="Marianne" panose="02000000000000000000"/>
                <a:ea typeface="Calibri" panose="020F0502020204030204" pitchFamily="34" charset="0"/>
              </a:rPr>
              <a:t>éducatif chargé </a:t>
            </a:r>
            <a:r>
              <a:rPr lang="fr-FR" dirty="0">
                <a:latin typeface="Marianne" panose="02000000000000000000"/>
                <a:ea typeface="Calibri" panose="020F0502020204030204" pitchFamily="34" charset="0"/>
              </a:rPr>
              <a:t>des </a:t>
            </a:r>
            <a:r>
              <a:rPr lang="fr-FR" dirty="0" smtClean="0">
                <a:latin typeface="Marianne" panose="02000000000000000000"/>
                <a:ea typeface="Calibri" panose="020F0502020204030204" pitchFamily="34" charset="0"/>
              </a:rPr>
              <a:t>activités,</a:t>
            </a:r>
          </a:p>
          <a:p>
            <a:pPr marL="742950" lvl="1" indent="-285750" algn="just">
              <a:buFont typeface="Arial" panose="020B0604020202020204" pitchFamily="34" charset="0"/>
              <a:buChar char="•"/>
            </a:pPr>
            <a:r>
              <a:rPr lang="fr-FR" dirty="0">
                <a:latin typeface="Marianne" panose="02000000000000000000"/>
                <a:ea typeface="Calibri" panose="020F0502020204030204" pitchFamily="34" charset="0"/>
              </a:rPr>
              <a:t>un adjoint d’encadrement chargé de la direction et de la coordination des </a:t>
            </a:r>
            <a:r>
              <a:rPr lang="fr-FR" dirty="0" smtClean="0">
                <a:latin typeface="Marianne" panose="02000000000000000000"/>
                <a:ea typeface="Calibri" panose="020F0502020204030204" pitchFamily="34" charset="0"/>
              </a:rPr>
              <a:t>cadres,</a:t>
            </a:r>
            <a:endParaRPr lang="fr-FR" dirty="0">
              <a:latin typeface="Marianne" panose="02000000000000000000"/>
              <a:ea typeface="Calibri" panose="020F0502020204030204" pitchFamily="34" charset="0"/>
            </a:endParaRPr>
          </a:p>
          <a:p>
            <a:pPr marL="742950" lvl="1" indent="-285750" algn="just">
              <a:buFont typeface="Arial" panose="020B0604020202020204" pitchFamily="34" charset="0"/>
              <a:buChar char="•"/>
            </a:pPr>
            <a:r>
              <a:rPr lang="fr-FR" dirty="0" smtClean="0">
                <a:latin typeface="Marianne" panose="02000000000000000000"/>
                <a:ea typeface="Calibri" panose="020F0502020204030204" pitchFamily="34" charset="0"/>
              </a:rPr>
              <a:t>un(e</a:t>
            </a:r>
            <a:r>
              <a:rPr lang="fr-FR" dirty="0">
                <a:latin typeface="Marianne" panose="02000000000000000000"/>
                <a:ea typeface="Calibri" panose="020F0502020204030204" pitchFamily="34" charset="0"/>
              </a:rPr>
              <a:t>) infirmier(e) assure la surveillance sanitaire des jeunes </a:t>
            </a:r>
            <a:r>
              <a:rPr lang="fr-FR" dirty="0" smtClean="0">
                <a:latin typeface="Marianne" panose="02000000000000000000"/>
                <a:ea typeface="Calibri" panose="020F0502020204030204" pitchFamily="34" charset="0"/>
              </a:rPr>
              <a:t>volontaires</a:t>
            </a:r>
            <a:r>
              <a:rPr lang="fr-FR" dirty="0"/>
              <a:t>.</a:t>
            </a:r>
            <a:endParaRPr lang="fr-FR" dirty="0">
              <a:latin typeface="Marianne" panose="02000000000000000000"/>
              <a:ea typeface="Calibri" panose="020F0502020204030204" pitchFamily="34" charset="0"/>
            </a:endParaRPr>
          </a:p>
          <a:p>
            <a:pPr algn="just">
              <a:spcAft>
                <a:spcPts val="0"/>
              </a:spcAft>
            </a:pPr>
            <a:endParaRPr lang="fr-FR" dirty="0" smtClean="0">
              <a:effectLst/>
              <a:latin typeface="Calibri" panose="020F0502020204030204" pitchFamily="34" charset="0"/>
              <a:ea typeface="Calibri" panose="020F0502020204030204" pitchFamily="34" charset="0"/>
            </a:endParaRPr>
          </a:p>
        </p:txBody>
      </p:sp>
      <p:sp>
        <p:nvSpPr>
          <p:cNvPr id="6" name="Rectangle 5"/>
          <p:cNvSpPr/>
          <p:nvPr/>
        </p:nvSpPr>
        <p:spPr>
          <a:xfrm>
            <a:off x="842964" y="5076443"/>
            <a:ext cx="10989372" cy="1143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latin typeface="Marianne" panose="02000000000000000000"/>
              </a:rPr>
              <a:t>Les protocoles sanitaires en vigueur, </a:t>
            </a:r>
            <a:r>
              <a:rPr lang="fr-FR" sz="1400" dirty="0" smtClean="0">
                <a:latin typeface="Marianne" panose="02000000000000000000"/>
              </a:rPr>
              <a:t>appliqués </a:t>
            </a:r>
            <a:r>
              <a:rPr lang="fr-FR" sz="1400" dirty="0">
                <a:latin typeface="Marianne" panose="02000000000000000000"/>
              </a:rPr>
              <a:t>pour les accueils collectifs de </a:t>
            </a:r>
            <a:r>
              <a:rPr lang="fr-FR" sz="1400" dirty="0" smtClean="0">
                <a:latin typeface="Marianne" panose="02000000000000000000"/>
              </a:rPr>
              <a:t>mineurs (ACM), </a:t>
            </a:r>
            <a:r>
              <a:rPr lang="fr-FR" sz="1400" dirty="0">
                <a:latin typeface="Marianne" panose="02000000000000000000"/>
              </a:rPr>
              <a:t>seront mis en place dans les centres SNU. Compte-tenu du contexte sanitaire, la mobilité sera prioritairement régionale. </a:t>
            </a:r>
            <a:br>
              <a:rPr lang="fr-FR" sz="1400" dirty="0">
                <a:latin typeface="Marianne" panose="02000000000000000000"/>
              </a:rPr>
            </a:br>
            <a:r>
              <a:rPr lang="fr-FR" sz="1400" dirty="0">
                <a:latin typeface="Marianne" panose="02000000000000000000"/>
              </a:rPr>
              <a:t>Tous les frais inhérents à la mise en œuvre du SNU sont pris en charge par l’État : transport, alimentation, activités, tenue, etc. Les frais médicaux éventuels demeurent à la charge des </a:t>
            </a:r>
            <a:r>
              <a:rPr lang="fr-FR" sz="1400" dirty="0" smtClean="0">
                <a:latin typeface="Marianne" panose="02000000000000000000"/>
              </a:rPr>
              <a:t>familles </a:t>
            </a:r>
            <a:r>
              <a:rPr lang="fr-FR" sz="1400" dirty="0">
                <a:latin typeface="Marianne" panose="02000000000000000000"/>
              </a:rPr>
              <a:t>comme pour </a:t>
            </a:r>
            <a:r>
              <a:rPr lang="fr-FR" sz="1400" dirty="0" smtClean="0">
                <a:latin typeface="Marianne" panose="02000000000000000000"/>
              </a:rPr>
              <a:t>les ACM.</a:t>
            </a:r>
            <a:endParaRPr lang="fr-FR" sz="1400" dirty="0">
              <a:latin typeface="Marianne" panose="02000000000000000000"/>
            </a:endParaRPr>
          </a:p>
        </p:txBody>
      </p:sp>
      <p:sp>
        <p:nvSpPr>
          <p:cNvPr id="2" name="Espace réservé du numéro de diapositive 1"/>
          <p:cNvSpPr>
            <a:spLocks noGrp="1"/>
          </p:cNvSpPr>
          <p:nvPr>
            <p:ph type="sldNum" sz="quarter" idx="12"/>
          </p:nvPr>
        </p:nvSpPr>
        <p:spPr/>
        <p:txBody>
          <a:bodyPr/>
          <a:lstStyle/>
          <a:p>
            <a:fld id="{D50FB9C7-8F98-42B8-BD1F-E710C162C331}" type="slidenum">
              <a:rPr lang="fr-FR" smtClean="0"/>
              <a:t>7</a:t>
            </a:fld>
            <a:endParaRPr lang="fr-FR"/>
          </a:p>
        </p:txBody>
      </p:sp>
    </p:spTree>
    <p:extLst>
      <p:ext uri="{BB962C8B-B14F-4D97-AF65-F5344CB8AC3E}">
        <p14:creationId xmlns:p14="http://schemas.microsoft.com/office/powerpoint/2010/main" val="223050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1920" y="919079"/>
            <a:ext cx="12192000" cy="5938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a:p>
            <a:r>
              <a:rPr lang="fr-FR" dirty="0"/>
              <a:t> Les </a:t>
            </a:r>
            <a:r>
              <a:rPr lang="fr-FR" b="1" dirty="0"/>
              <a:t>protocoles sanitaires en vigueur</a:t>
            </a:r>
            <a:r>
              <a:rPr lang="fr-FR" dirty="0"/>
              <a:t>, notamment appliqués pour les accueils collectifs de mineurs, seront mis en place dans les centres SNU. Compte-tenu du contexte sanitaire, la mobilité sera prioritairement régionale. Tous les frais inhérents à la mise en </a:t>
            </a:r>
            <a:r>
              <a:rPr lang="fr-FR" dirty="0" smtClean="0"/>
              <a:t>du </a:t>
            </a:r>
            <a:r>
              <a:rPr lang="fr-FR" dirty="0"/>
              <a:t>SNU sont pris en charge par l’État : transport, alimentation, activités, tenue, etc. </a:t>
            </a:r>
          </a:p>
        </p:txBody>
      </p:sp>
      <p:sp>
        <p:nvSpPr>
          <p:cNvPr id="4"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a:buClr>
                <a:srgbClr val="000000"/>
              </a:buClr>
              <a:buSzPts val="3200"/>
            </a:pPr>
            <a:r>
              <a:rPr lang="fr-FR" sz="3200" b="1" dirty="0">
                <a:solidFill>
                  <a:srgbClr val="312783"/>
                </a:solidFill>
                <a:latin typeface="Marianne"/>
                <a:ea typeface="Arial"/>
                <a:cs typeface="Arial"/>
                <a:sym typeface="Arial"/>
              </a:rPr>
              <a:t>L’organisation dans les centres</a:t>
            </a:r>
            <a:endParaRPr sz="3200" b="1" dirty="0">
              <a:solidFill>
                <a:srgbClr val="312783"/>
              </a:solidFill>
              <a:latin typeface="Marianne"/>
              <a:ea typeface="Arial"/>
              <a:cs typeface="Arial"/>
              <a:sym typeface="Arial"/>
            </a:endParaRPr>
          </a:p>
        </p:txBody>
      </p:sp>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11" name="Espace réservé du contenu 10"/>
          <p:cNvPicPr>
            <a:picLocks noGrp="1" noChangeAspect="1"/>
          </p:cNvPicPr>
          <p:nvPr>
            <p:ph idx="1"/>
          </p:nvPr>
        </p:nvPicPr>
        <p:blipFill>
          <a:blip r:embed="rId2"/>
          <a:stretch>
            <a:fillRect/>
          </a:stretch>
        </p:blipFill>
        <p:spPr>
          <a:xfrm>
            <a:off x="1189113" y="1437131"/>
            <a:ext cx="9727300" cy="4379645"/>
          </a:xfrm>
          <a:prstGeom prst="rect">
            <a:avLst/>
          </a:prstGeom>
        </p:spPr>
      </p:pic>
      <p:sp>
        <p:nvSpPr>
          <p:cNvPr id="2" name="Espace réservé du numéro de diapositive 1"/>
          <p:cNvSpPr>
            <a:spLocks noGrp="1"/>
          </p:cNvSpPr>
          <p:nvPr>
            <p:ph type="sldNum" sz="quarter" idx="12"/>
          </p:nvPr>
        </p:nvSpPr>
        <p:spPr/>
        <p:txBody>
          <a:bodyPr/>
          <a:lstStyle/>
          <a:p>
            <a:fld id="{D50FB9C7-8F98-42B8-BD1F-E710C162C331}" type="slidenum">
              <a:rPr lang="fr-FR" smtClean="0"/>
              <a:t>8</a:t>
            </a:fld>
            <a:endParaRPr lang="fr-FR"/>
          </a:p>
        </p:txBody>
      </p:sp>
    </p:spTree>
    <p:extLst>
      <p:ext uri="{BB962C8B-B14F-4D97-AF65-F5344CB8AC3E}">
        <p14:creationId xmlns:p14="http://schemas.microsoft.com/office/powerpoint/2010/main" val="1719985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407;p3"/>
          <p:cNvCxnSpPr/>
          <p:nvPr/>
        </p:nvCxnSpPr>
        <p:spPr>
          <a:xfrm>
            <a:off x="907035" y="1010519"/>
            <a:ext cx="771303" cy="0"/>
          </a:xfrm>
          <a:prstGeom prst="straightConnector1">
            <a:avLst/>
          </a:prstGeom>
          <a:noFill/>
          <a:ln w="57150" cap="flat" cmpd="sng">
            <a:solidFill>
              <a:schemeClr val="accent1"/>
            </a:solidFill>
            <a:prstDash val="solid"/>
            <a:round/>
            <a:headEnd type="none" w="sm" len="sm"/>
            <a:tailEnd type="none" w="sm" len="sm"/>
          </a:ln>
        </p:spPr>
      </p:cxnSp>
      <p:pic>
        <p:nvPicPr>
          <p:cNvPr id="10" name="Image 9">
            <a:hlinkClick r:id="rId2"/>
          </p:cNvPr>
          <p:cNvPicPr>
            <a:picLocks noChangeAspect="1"/>
          </p:cNvPicPr>
          <p:nvPr/>
        </p:nvPicPr>
        <p:blipFill>
          <a:blip r:embed="rId3"/>
          <a:stretch>
            <a:fillRect/>
          </a:stretch>
        </p:blipFill>
        <p:spPr>
          <a:xfrm>
            <a:off x="1048017" y="1288252"/>
            <a:ext cx="2512221" cy="2396780"/>
          </a:xfrm>
          <a:prstGeom prst="rect">
            <a:avLst/>
          </a:prstGeom>
        </p:spPr>
      </p:pic>
      <p:pic>
        <p:nvPicPr>
          <p:cNvPr id="11" name="Image 10">
            <a:hlinkClick r:id="rId4"/>
          </p:cNvPr>
          <p:cNvPicPr>
            <a:picLocks noChangeAspect="1"/>
          </p:cNvPicPr>
          <p:nvPr/>
        </p:nvPicPr>
        <p:blipFill>
          <a:blip r:embed="rId5"/>
          <a:stretch>
            <a:fillRect/>
          </a:stretch>
        </p:blipFill>
        <p:spPr>
          <a:xfrm>
            <a:off x="6227138" y="1288252"/>
            <a:ext cx="2551410" cy="2396780"/>
          </a:xfrm>
          <a:prstGeom prst="rect">
            <a:avLst/>
          </a:prstGeom>
        </p:spPr>
      </p:pic>
      <p:sp>
        <p:nvSpPr>
          <p:cNvPr id="12" name="Triangle isocèle 11">
            <a:hlinkClick r:id="rId4"/>
          </p:cNvPr>
          <p:cNvSpPr/>
          <p:nvPr/>
        </p:nvSpPr>
        <p:spPr>
          <a:xfrm rot="5400000">
            <a:off x="8729551" y="1416268"/>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hlinkClick r:id="rId6"/>
          </p:cNvPr>
          <p:cNvPicPr>
            <a:picLocks noChangeAspect="1"/>
          </p:cNvPicPr>
          <p:nvPr/>
        </p:nvPicPr>
        <p:blipFill>
          <a:blip r:embed="rId7"/>
          <a:stretch>
            <a:fillRect/>
          </a:stretch>
        </p:blipFill>
        <p:spPr>
          <a:xfrm>
            <a:off x="3383280" y="4050791"/>
            <a:ext cx="2542138" cy="2414017"/>
          </a:xfrm>
          <a:prstGeom prst="rect">
            <a:avLst/>
          </a:prstGeom>
        </p:spPr>
      </p:pic>
      <p:pic>
        <p:nvPicPr>
          <p:cNvPr id="14" name="Image 13">
            <a:hlinkClick r:id="rId8"/>
          </p:cNvPr>
          <p:cNvPicPr>
            <a:picLocks noChangeAspect="1"/>
          </p:cNvPicPr>
          <p:nvPr/>
        </p:nvPicPr>
        <p:blipFill>
          <a:blip r:embed="rId9"/>
          <a:stretch>
            <a:fillRect/>
          </a:stretch>
        </p:blipFill>
        <p:spPr>
          <a:xfrm>
            <a:off x="7948540" y="3983350"/>
            <a:ext cx="2394125" cy="2388851"/>
          </a:xfrm>
          <a:prstGeom prst="rect">
            <a:avLst/>
          </a:prstGeom>
        </p:spPr>
      </p:pic>
      <p:sp>
        <p:nvSpPr>
          <p:cNvPr id="16" name="Triangle isocèle 15">
            <a:hlinkClick r:id="rId6"/>
          </p:cNvPr>
          <p:cNvSpPr/>
          <p:nvPr/>
        </p:nvSpPr>
        <p:spPr>
          <a:xfrm rot="5400000">
            <a:off x="5902767" y="4247675"/>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hlinkClick r:id="rId8"/>
          </p:cNvPr>
          <p:cNvSpPr/>
          <p:nvPr/>
        </p:nvSpPr>
        <p:spPr>
          <a:xfrm rot="5400000">
            <a:off x="10320014" y="4111366"/>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612018" y="3244334"/>
            <a:ext cx="184731" cy="369332"/>
          </a:xfrm>
          <a:prstGeom prst="rect">
            <a:avLst/>
          </a:prstGeom>
        </p:spPr>
        <p:txBody>
          <a:bodyPr wrap="none">
            <a:spAutoFit/>
          </a:bodyPr>
          <a:lstStyle/>
          <a:p>
            <a:endParaRPr lang="fr-FR" dirty="0"/>
          </a:p>
        </p:txBody>
      </p:sp>
      <p:sp>
        <p:nvSpPr>
          <p:cNvPr id="19" name="Triangle isocèle 18">
            <a:hlinkClick r:id="rId2"/>
          </p:cNvPr>
          <p:cNvSpPr/>
          <p:nvPr/>
        </p:nvSpPr>
        <p:spPr>
          <a:xfrm rot="5400000">
            <a:off x="3511241" y="1422273"/>
            <a:ext cx="832104" cy="576072"/>
          </a:xfrm>
          <a:prstGeom prst="triangle">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Google Shape;406;p3"/>
          <p:cNvSpPr/>
          <p:nvPr/>
        </p:nvSpPr>
        <p:spPr>
          <a:xfrm>
            <a:off x="907035" y="300225"/>
            <a:ext cx="9022200" cy="532500"/>
          </a:xfrm>
          <a:prstGeom prst="rect">
            <a:avLst/>
          </a:prstGeom>
          <a:noFill/>
          <a:ln>
            <a:noFill/>
          </a:ln>
        </p:spPr>
        <p:txBody>
          <a:bodyPr spcFirstLastPara="1" wrap="square" lIns="36000" tIns="36000" rIns="36000" bIns="36000" anchor="ctr" anchorCtr="0">
            <a:noAutofit/>
          </a:bodyPr>
          <a:lstStyle/>
          <a:p>
            <a:pPr lvl="0">
              <a:buClr>
                <a:srgbClr val="000000"/>
              </a:buClr>
              <a:buSzPts val="3200"/>
            </a:pPr>
            <a:r>
              <a:rPr lang="fr-FR" sz="3200" b="1" dirty="0">
                <a:solidFill>
                  <a:srgbClr val="312783"/>
                </a:solidFill>
                <a:latin typeface="Marianne"/>
                <a:ea typeface="Arial"/>
                <a:cs typeface="Arial"/>
                <a:sym typeface="Arial"/>
              </a:rPr>
              <a:t>Etape</a:t>
            </a:r>
            <a:r>
              <a:rPr lang="fr-FR" sz="3200" b="1" dirty="0" smtClean="0">
                <a:solidFill>
                  <a:srgbClr val="312783"/>
                </a:solidFill>
                <a:latin typeface="Marianne" panose="02000000000000000000"/>
                <a:ea typeface="Arial"/>
                <a:cs typeface="Arial"/>
                <a:sym typeface="Arial"/>
              </a:rPr>
              <a:t> 2 : la mission d’intérêt général (MIG)</a:t>
            </a:r>
            <a:endParaRPr sz="1400" b="0" i="0" u="none" strike="noStrike" cap="none" dirty="0">
              <a:solidFill>
                <a:srgbClr val="312783"/>
              </a:solidFill>
              <a:latin typeface="Marianne" panose="02000000000000000000"/>
              <a:ea typeface="Arial"/>
              <a:cs typeface="Arial"/>
              <a:sym typeface="Arial"/>
            </a:endParaRPr>
          </a:p>
        </p:txBody>
      </p:sp>
      <p:sp>
        <p:nvSpPr>
          <p:cNvPr id="21" name="ZoneTexte 20"/>
          <p:cNvSpPr txBox="1"/>
          <p:nvPr/>
        </p:nvSpPr>
        <p:spPr>
          <a:xfrm>
            <a:off x="717326" y="5140837"/>
            <a:ext cx="1447832" cy="584775"/>
          </a:xfrm>
          <a:prstGeom prst="rect">
            <a:avLst/>
          </a:prstGeom>
          <a:noFill/>
        </p:spPr>
        <p:txBody>
          <a:bodyPr wrap="none" rtlCol="0">
            <a:spAutoFit/>
          </a:bodyPr>
          <a:lstStyle/>
          <a:p>
            <a:r>
              <a:rPr lang="fr-FR" sz="800" dirty="0" smtClean="0">
                <a:solidFill>
                  <a:schemeClr val="bg1"/>
                </a:solidFill>
                <a:latin typeface="Marianne" panose="02000000000000000000" pitchFamily="50" charset="0"/>
              </a:rPr>
              <a:t>Pour visualiser ces vidéos </a:t>
            </a:r>
            <a:br>
              <a:rPr lang="fr-FR" sz="800" dirty="0" smtClean="0">
                <a:solidFill>
                  <a:schemeClr val="bg1"/>
                </a:solidFill>
                <a:latin typeface="Marianne" panose="02000000000000000000" pitchFamily="50" charset="0"/>
              </a:rPr>
            </a:br>
            <a:r>
              <a:rPr lang="fr-FR" sz="800" dirty="0" smtClean="0">
                <a:solidFill>
                  <a:schemeClr val="bg1"/>
                </a:solidFill>
                <a:latin typeface="Marianne" panose="02000000000000000000" pitchFamily="50" charset="0"/>
              </a:rPr>
              <a:t>de 2 minutes chacune, </a:t>
            </a:r>
            <a:br>
              <a:rPr lang="fr-FR" sz="800" dirty="0" smtClean="0">
                <a:solidFill>
                  <a:schemeClr val="bg1"/>
                </a:solidFill>
                <a:latin typeface="Marianne" panose="02000000000000000000" pitchFamily="50" charset="0"/>
              </a:rPr>
            </a:br>
            <a:r>
              <a:rPr lang="fr-FR" sz="800" dirty="0" smtClean="0">
                <a:solidFill>
                  <a:schemeClr val="bg1"/>
                </a:solidFill>
                <a:latin typeface="Marianne" panose="02000000000000000000" pitchFamily="50" charset="0"/>
              </a:rPr>
              <a:t>une connexion internet </a:t>
            </a:r>
            <a:br>
              <a:rPr lang="fr-FR" sz="800" dirty="0" smtClean="0">
                <a:solidFill>
                  <a:schemeClr val="bg1"/>
                </a:solidFill>
                <a:latin typeface="Marianne" panose="02000000000000000000" pitchFamily="50" charset="0"/>
              </a:rPr>
            </a:br>
            <a:r>
              <a:rPr lang="fr-FR" sz="800" dirty="0" smtClean="0">
                <a:solidFill>
                  <a:schemeClr val="bg1"/>
                </a:solidFill>
                <a:latin typeface="Marianne" panose="02000000000000000000" pitchFamily="50" charset="0"/>
              </a:rPr>
              <a:t>est nécessaire</a:t>
            </a:r>
            <a:endParaRPr lang="fr-FR" sz="800" dirty="0">
              <a:solidFill>
                <a:schemeClr val="bg1"/>
              </a:solidFill>
              <a:latin typeface="Marianne" panose="02000000000000000000" pitchFamily="50" charset="0"/>
            </a:endParaRPr>
          </a:p>
        </p:txBody>
      </p:sp>
      <p:grpSp>
        <p:nvGrpSpPr>
          <p:cNvPr id="3" name="Groupe 2"/>
          <p:cNvGrpSpPr/>
          <p:nvPr/>
        </p:nvGrpSpPr>
        <p:grpSpPr>
          <a:xfrm>
            <a:off x="429290" y="5248558"/>
            <a:ext cx="283464" cy="369332"/>
            <a:chOff x="429290" y="5248558"/>
            <a:chExt cx="283464" cy="369332"/>
          </a:xfrm>
        </p:grpSpPr>
        <p:sp>
          <p:nvSpPr>
            <p:cNvPr id="15" name="Triangle isocèle 14"/>
            <p:cNvSpPr/>
            <p:nvPr/>
          </p:nvSpPr>
          <p:spPr>
            <a:xfrm>
              <a:off x="429290" y="5283158"/>
              <a:ext cx="283464" cy="244149"/>
            </a:xfrm>
            <a:prstGeom prst="triangle">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441018" y="5248558"/>
              <a:ext cx="260008" cy="369332"/>
            </a:xfrm>
            <a:prstGeom prst="rect">
              <a:avLst/>
            </a:prstGeom>
            <a:noFill/>
          </p:spPr>
          <p:txBody>
            <a:bodyPr wrap="none" rtlCol="0">
              <a:spAutoFit/>
            </a:bodyPr>
            <a:lstStyle/>
            <a:p>
              <a:r>
                <a:rPr lang="fr-FR" dirty="0" smtClean="0"/>
                <a:t>!</a:t>
              </a:r>
              <a:endParaRPr lang="fr-FR" dirty="0"/>
            </a:p>
          </p:txBody>
        </p:sp>
      </p:grpSp>
      <p:sp>
        <p:nvSpPr>
          <p:cNvPr id="4" name="Espace réservé du numéro de diapositive 3"/>
          <p:cNvSpPr>
            <a:spLocks noGrp="1"/>
          </p:cNvSpPr>
          <p:nvPr>
            <p:ph type="sldNum" sz="quarter" idx="12"/>
          </p:nvPr>
        </p:nvSpPr>
        <p:spPr/>
        <p:txBody>
          <a:bodyPr/>
          <a:lstStyle/>
          <a:p>
            <a:fld id="{D50FB9C7-8F98-42B8-BD1F-E710C162C331}" type="slidenum">
              <a:rPr lang="fr-FR" smtClean="0"/>
              <a:t>9</a:t>
            </a:fld>
            <a:endParaRPr lang="fr-FR"/>
          </a:p>
        </p:txBody>
      </p:sp>
    </p:spTree>
    <p:extLst>
      <p:ext uri="{BB962C8B-B14F-4D97-AF65-F5344CB8AC3E}">
        <p14:creationId xmlns:p14="http://schemas.microsoft.com/office/powerpoint/2010/main" val="325455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655</Words>
  <Application>Microsoft Office PowerPoint</Application>
  <PresentationFormat>Grand écran</PresentationFormat>
  <Paragraphs>76</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Marianne</vt:lpstr>
      <vt:lpstr>Marianne-Bold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PPT/DSI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LAFON, Christel (DJEPVA/DISI)</dc:creator>
  <cp:lastModifiedBy>LAFON, Christel (DJEPVA/DISI)</cp:lastModifiedBy>
  <cp:revision>78</cp:revision>
  <cp:lastPrinted>2021-01-15T17:22:03Z</cp:lastPrinted>
  <dcterms:created xsi:type="dcterms:W3CDTF">2021-01-11T11:29:51Z</dcterms:created>
  <dcterms:modified xsi:type="dcterms:W3CDTF">2021-01-18T11:01:55Z</dcterms:modified>
  <cp:contentStatus/>
</cp:coreProperties>
</file>